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3" r:id="rId1"/>
  </p:sldMasterIdLst>
  <p:notesMasterIdLst>
    <p:notesMasterId r:id="rId15"/>
  </p:notesMasterIdLst>
  <p:sldIdLst>
    <p:sldId id="256" r:id="rId2"/>
    <p:sldId id="276" r:id="rId3"/>
    <p:sldId id="258" r:id="rId4"/>
    <p:sldId id="272" r:id="rId5"/>
    <p:sldId id="271" r:id="rId6"/>
    <p:sldId id="274" r:id="rId7"/>
    <p:sldId id="267" r:id="rId8"/>
    <p:sldId id="268" r:id="rId9"/>
    <p:sldId id="273" r:id="rId10"/>
    <p:sldId id="264" r:id="rId11"/>
    <p:sldId id="277" r:id="rId12"/>
    <p:sldId id="260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2"/>
  </p:normalViewPr>
  <p:slideViewPr>
    <p:cSldViewPr snapToGrid="0" snapToObjects="1">
      <p:cViewPr>
        <p:scale>
          <a:sx n="50" d="100"/>
          <a:sy n="50" d="100"/>
        </p:scale>
        <p:origin x="1476" y="3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EA339-FB3E-AC43-92E3-04C5C222CC24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84425-EF1A-A74D-82A6-2B8F68A2EAE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654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Se refere a observar, analisar e promover transformações para combater as desigualdades e iniquidades na condição, na construção de papéis e posição de mulheres e homens na sociedade19. A ação climática deve considerar as desigualdades que ocorrem por questões de gênero e que têm consequências sociais e econômicas, bem como implicações políticas e culturais para as pessoas e suas respostas às mudanças climáticas. Essas desigualdades levam a um sofrimento desproporcional aos efeitos das mudanças climáticas. Por isso, torna-se importante que na ação climática se integre o componente de gênero para poder garantir a inclusão de diferentes realidades e vulnerabilidades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84425-EF1A-A74D-82A6-2B8F68A2EAE0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6590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As mulheres tem menos acesso a terra </a:t>
            </a:r>
          </a:p>
          <a:p>
            <a:r>
              <a:rPr lang="pt-PT" dirty="0"/>
              <a:t>ABC </a:t>
            </a:r>
            <a:r>
              <a:rPr lang="pt-PT"/>
              <a:t>de g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84425-EF1A-A74D-82A6-2B8F68A2EAE0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9574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dirty="0"/>
              <a:t>Maior insegurança alimentar pode levar à migração e abandono  das comunidades rurais;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84425-EF1A-A74D-82A6-2B8F68A2EAE0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0239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84425-EF1A-A74D-82A6-2B8F68A2EAE0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7976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89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84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96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8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23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26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0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81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975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43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58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3BE6C-D4CC-4E4D-B09B-88B9F7E61805}" type="datetimeFigureOut">
              <a:rPr lang="pt-PT" smtClean="0"/>
              <a:t>19/07/2022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E1F9E08-58F1-A745-B792-2E7244050230}" type="slidenum">
              <a:rPr lang="pt-PT" smtClean="0"/>
              <a:t>‹nº›</a:t>
            </a:fld>
            <a:endParaRPr lang="pt-P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94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4F2294-A6AE-4D09-ADB5-B09B951A2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7157" y="3517757"/>
            <a:ext cx="10239690" cy="1323184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F77382E-25F7-A569-1D00-55184693EA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13"/>
          <a:stretch/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64E6949-E444-78F8-83C2-5FFAB1129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153" y="4133850"/>
            <a:ext cx="11723752" cy="2419350"/>
          </a:xfrm>
          <a:solidFill>
            <a:srgbClr val="000000">
              <a:alpha val="23922"/>
            </a:srgbClr>
          </a:solidFill>
        </p:spPr>
        <p:txBody>
          <a:bodyPr>
            <a:normAutofit/>
          </a:bodyPr>
          <a:lstStyle/>
          <a:p>
            <a:r>
              <a:rPr lang="pt-PT" sz="4000" dirty="0">
                <a:solidFill>
                  <a:schemeClr val="bg1"/>
                </a:solidFill>
              </a:rPr>
              <a:t>Participação das Mulheres e dos Jovens no Processo de Construção de Resiliência aos Efeitos das Mudanças Climáticas</a:t>
            </a:r>
            <a:r>
              <a:rPr lang="pt-CV" sz="4000" dirty="0">
                <a:solidFill>
                  <a:schemeClr val="bg1"/>
                </a:solidFill>
                <a:effectLst/>
              </a:rPr>
              <a:t> </a:t>
            </a:r>
            <a:endParaRPr lang="pt-PT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27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E66F2-24BE-5801-3BC4-59C8FA0CF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PRINCIPAIS FUNÇÕES PARLAMENTARES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793DF66-9E3E-3DC4-E93F-B92738FDE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1465385"/>
            <a:ext cx="11945815" cy="52988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3200" dirty="0"/>
              <a:t>LEGISLAÇÃO</a:t>
            </a:r>
          </a:p>
          <a:p>
            <a:r>
              <a:rPr lang="pt-PT" sz="3200" dirty="0"/>
              <a:t>Identificar e comparar leis </a:t>
            </a:r>
          </a:p>
          <a:p>
            <a:endParaRPr lang="pt-PT" sz="3200" dirty="0"/>
          </a:p>
          <a:p>
            <a:r>
              <a:rPr lang="pt-PT" sz="3200" dirty="0"/>
              <a:t>Coletar informações e realizar avaliações das vulnerabilidades</a:t>
            </a:r>
          </a:p>
          <a:p>
            <a:endParaRPr lang="pt-PT" sz="3200" dirty="0"/>
          </a:p>
          <a:p>
            <a:r>
              <a:rPr lang="pt-PT" sz="3200" dirty="0"/>
              <a:t> Incentivar a criação de um grupo parlamentar multipartidário</a:t>
            </a:r>
          </a:p>
        </p:txBody>
      </p:sp>
    </p:spTree>
    <p:extLst>
      <p:ext uri="{BB962C8B-B14F-4D97-AF65-F5344CB8AC3E}">
        <p14:creationId xmlns:p14="http://schemas.microsoft.com/office/powerpoint/2010/main" val="811201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E66F2-24BE-5801-3BC4-59C8FA0CF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23" y="0"/>
            <a:ext cx="12027877" cy="1465385"/>
          </a:xfrm>
        </p:spPr>
        <p:txBody>
          <a:bodyPr>
            <a:normAutofit/>
          </a:bodyPr>
          <a:lstStyle/>
          <a:p>
            <a:r>
              <a:rPr lang="pt-PT" dirty="0"/>
              <a:t>PRINCIPAIS FUNÇÕES PARLAMENTARES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793DF66-9E3E-3DC4-E93F-B92738FDE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1465385"/>
            <a:ext cx="11945815" cy="52988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3200" dirty="0"/>
              <a:t>SUPERVISÃO PARLAMENTAR</a:t>
            </a:r>
          </a:p>
          <a:p>
            <a:r>
              <a:rPr lang="pt-PT" sz="3200" dirty="0"/>
              <a:t>Mecanismos de monitoramento </a:t>
            </a:r>
          </a:p>
          <a:p>
            <a:r>
              <a:rPr lang="pt-PT" sz="3200" dirty="0"/>
              <a:t> Mecanismos de prestação de contas </a:t>
            </a:r>
          </a:p>
          <a:p>
            <a:r>
              <a:rPr lang="pt-PT" sz="3200" dirty="0"/>
              <a:t> Capacitação e diálogo com as partes interessadas</a:t>
            </a:r>
          </a:p>
          <a:p>
            <a:pPr marL="0" indent="0">
              <a:buNone/>
            </a:pPr>
            <a:r>
              <a:rPr lang="pt-PT" sz="3200" dirty="0"/>
              <a:t>ORÇAMENTO</a:t>
            </a:r>
          </a:p>
          <a:p>
            <a:r>
              <a:rPr lang="pt-PT" sz="3200" dirty="0"/>
              <a:t>Definir alocações orçamentárias </a:t>
            </a:r>
          </a:p>
          <a:p>
            <a:r>
              <a:rPr lang="pt-PT" sz="3200" dirty="0"/>
              <a:t>Identificar os diferentes tipos de financiamento de risco</a:t>
            </a:r>
          </a:p>
        </p:txBody>
      </p:sp>
    </p:spTree>
    <p:extLst>
      <p:ext uri="{BB962C8B-B14F-4D97-AF65-F5344CB8AC3E}">
        <p14:creationId xmlns:p14="http://schemas.microsoft.com/office/powerpoint/2010/main" val="340544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BE072E-4155-43F7-6C21-01FA35BFF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Construções de alianças 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882FE35-4CDC-6C62-1642-B84F9895B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015732"/>
            <a:ext cx="11806517" cy="4438856"/>
          </a:xfrm>
        </p:spPr>
        <p:txBody>
          <a:bodyPr>
            <a:normAutofit/>
          </a:bodyPr>
          <a:lstStyle/>
          <a:p>
            <a:r>
              <a:rPr lang="pt-PT" sz="3200" dirty="0"/>
              <a:t>Que Alianças podemos construir para promover uma maior participação das Mulheres e dos Jovens na construção de resiliências  ?</a:t>
            </a:r>
          </a:p>
        </p:txBody>
      </p:sp>
    </p:spTree>
    <p:extLst>
      <p:ext uri="{BB962C8B-B14F-4D97-AF65-F5344CB8AC3E}">
        <p14:creationId xmlns:p14="http://schemas.microsoft.com/office/powerpoint/2010/main" val="2348358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323D9-8F4A-CC7A-30E3-48573385D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53" y="804519"/>
            <a:ext cx="10839701" cy="1049235"/>
          </a:xfrm>
        </p:spPr>
        <p:txBody>
          <a:bodyPr>
            <a:normAutofit/>
          </a:bodyPr>
          <a:lstStyle/>
          <a:p>
            <a:pPr algn="ctr"/>
            <a:r>
              <a:rPr lang="pt-PT" sz="4400" dirty="0"/>
              <a:t>Muito OBRIGADA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4C40692-D480-EAB4-AA98-60A307E26B8A}"/>
              </a:ext>
            </a:extLst>
          </p:cNvPr>
          <p:cNvSpPr txBox="1"/>
          <p:nvPr/>
        </p:nvSpPr>
        <p:spPr>
          <a:xfrm>
            <a:off x="3146612" y="2487705"/>
            <a:ext cx="5607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dirty="0"/>
              <a:t>Nada por nós Sem Nós </a:t>
            </a:r>
          </a:p>
        </p:txBody>
      </p:sp>
    </p:spTree>
    <p:extLst>
      <p:ext uri="{BB962C8B-B14F-4D97-AF65-F5344CB8AC3E}">
        <p14:creationId xmlns:p14="http://schemas.microsoft.com/office/powerpoint/2010/main" val="95892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91000"/>
                <a:lumOff val="9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CF802-9F21-6D80-6EB9-4A2D81E6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r>
              <a:rPr lang="pt-PT" dirty="0"/>
              <a:t>Ação Climática / Mulheres e Jovens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C23DA9B-5785-B992-6610-235FF71C5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PT" dirty="0"/>
              <a:t> </a:t>
            </a:r>
            <a:r>
              <a:rPr lang="pt-PT" sz="3200" dirty="0"/>
              <a:t>A ação climática deve considerar as especificidades dos jovens e as desigualdades que ocorrem por questões de gênero, considerando  as  consequências sociais e econômicas, bem como implicações políticas e culturais  nas respostas às mudanças climáticas inerentes  a esses grupos. </a:t>
            </a:r>
          </a:p>
          <a:p>
            <a:pPr algn="just">
              <a:lnSpc>
                <a:spcPct val="150000"/>
              </a:lnSpc>
            </a:pPr>
            <a:r>
              <a:rPr lang="pt-PT" sz="3200" dirty="0"/>
              <a:t>As desigualdades levam a um sofrimento desproporcional aos efeitos das mudanças climáticas. Por isso, torna-se importante que na ação climática seja integrado Mulheres e Jovens para poder garantir a inclusão de diferentes  especificidades realidades e vulnerabilidades</a:t>
            </a:r>
          </a:p>
        </p:txBody>
      </p:sp>
    </p:spTree>
    <p:extLst>
      <p:ext uri="{BB962C8B-B14F-4D97-AF65-F5344CB8AC3E}">
        <p14:creationId xmlns:p14="http://schemas.microsoft.com/office/powerpoint/2010/main" val="2933750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6F7F38-5EEB-1A45-3D8C-1B3255120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077" y="257909"/>
            <a:ext cx="11523785" cy="1043354"/>
          </a:xfrm>
        </p:spPr>
        <p:txBody>
          <a:bodyPr>
            <a:normAutofit/>
          </a:bodyPr>
          <a:lstStyle/>
          <a:p>
            <a:r>
              <a:rPr lang="pt-PT" dirty="0"/>
              <a:t>Ação Climática: Porque priorizar Mulheres e Jovens?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93DDEBD-D1E5-1A88-2145-7E04EC783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923" y="1301262"/>
            <a:ext cx="11840308" cy="519161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pt-PT" sz="3200" dirty="0"/>
              <a:t> A cultura do  Patriciado reflete na definição de regras e politicas injustas para as mulheres que é agudizada em situações de catástrofes e crises naturais 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pt-PT" sz="3200" dirty="0"/>
              <a:t> As mulheres tem um papel fundamental como agentes de mudança das relações desiguais de poder que envolvem género. </a:t>
            </a:r>
          </a:p>
        </p:txBody>
      </p:sp>
    </p:spTree>
    <p:extLst>
      <p:ext uri="{BB962C8B-B14F-4D97-AF65-F5344CB8AC3E}">
        <p14:creationId xmlns:p14="http://schemas.microsoft.com/office/powerpoint/2010/main" val="30063110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20F8A-06BF-0A1B-CC55-69395DF4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25" y="121025"/>
            <a:ext cx="11914094" cy="1008528"/>
          </a:xfrm>
        </p:spPr>
        <p:txBody>
          <a:bodyPr>
            <a:normAutofit/>
          </a:bodyPr>
          <a:lstStyle/>
          <a:p>
            <a:r>
              <a:rPr lang="pt-PT" dirty="0"/>
              <a:t>Ação Climática: Porque priorizar Mulheres e Jovens?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0C0019C-50B9-2886-82ED-E1BC59952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7" y="2015732"/>
            <a:ext cx="11443446" cy="345061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sz="3200" dirty="0"/>
              <a:t>Os jovens são sujeitos importantes para inovação e impulso das mudanças no mundo inteiro, e herdarão um planeta que enfrenta mudanças climáticas irreversíveis e destruição ambiental que resultam das ações de antigas e atuais gerações.</a:t>
            </a:r>
          </a:p>
          <a:p>
            <a:pPr algn="just">
              <a:lnSpc>
                <a:spcPct val="150000"/>
              </a:lnSpc>
            </a:pPr>
            <a:endParaRPr lang="pt-PT" sz="3200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5474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09AF5-7A74-EDE1-EB7A-BAA729BD7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016154" cy="1441938"/>
          </a:xfrm>
        </p:spPr>
        <p:txBody>
          <a:bodyPr>
            <a:normAutofit/>
          </a:bodyPr>
          <a:lstStyle/>
          <a:p>
            <a:r>
              <a:rPr lang="pt-PT" dirty="0"/>
              <a:t> Ação Climática: Porque priorizar Mulheres e Jovens?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923A82F-AA51-AD64-BA1B-6A2F048AF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846" y="1277815"/>
            <a:ext cx="12016154" cy="536917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PT" sz="4000" dirty="0"/>
              <a:t>Representam a maioria da população em muitos países pobres, e geralmente enfrentam elevados níveis de desemprego e marginalização.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t-PT" sz="4000" dirty="0"/>
          </a:p>
          <a:p>
            <a:pPr algn="just">
              <a:lnSpc>
                <a:spcPct val="100000"/>
              </a:lnSpc>
            </a:pPr>
            <a:r>
              <a:rPr lang="pt-PT" sz="4000" dirty="0"/>
              <a:t>As mulheres jovens, particularmente as que vivem em situação de pobreza, geralmente sofrem violência, discriminação e violações dos seus direitos sexuais e reprodutivos, o que mina seus direitos e dignidade.</a:t>
            </a:r>
          </a:p>
        </p:txBody>
      </p:sp>
    </p:spTree>
    <p:extLst>
      <p:ext uri="{BB962C8B-B14F-4D97-AF65-F5344CB8AC3E}">
        <p14:creationId xmlns:p14="http://schemas.microsoft.com/office/powerpoint/2010/main" val="410000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BA7809-DBBA-3655-32EF-59D510F5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7847"/>
          </a:xfrm>
        </p:spPr>
        <p:txBody>
          <a:bodyPr>
            <a:normAutofit/>
          </a:bodyPr>
          <a:lstStyle/>
          <a:p>
            <a:r>
              <a:rPr lang="pt-PT" dirty="0"/>
              <a:t>Impacto Diferenciada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AFAEFE7-D940-C12B-F4C1-0095BDE9B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078523"/>
            <a:ext cx="12192000" cy="5779477"/>
          </a:xfrm>
          <a:noFill/>
        </p:spPr>
        <p:txBody>
          <a:bodyPr>
            <a:normAutofit/>
          </a:bodyPr>
          <a:lstStyle/>
          <a:p>
            <a:r>
              <a:rPr lang="pt-PT" sz="3600" dirty="0"/>
              <a:t>Empobrecimento do solo e falta de Agua, Produtividade Baixa</a:t>
            </a:r>
          </a:p>
          <a:p>
            <a:r>
              <a:rPr lang="pt-PT" sz="3600" dirty="0"/>
              <a:t>Degradação da qualidade da água</a:t>
            </a:r>
          </a:p>
          <a:p>
            <a:r>
              <a:rPr lang="pt-PT" sz="3600" dirty="0"/>
              <a:t>Conflito entre os utilizadores sectoriais</a:t>
            </a:r>
          </a:p>
          <a:p>
            <a:r>
              <a:rPr lang="pt-PT" sz="3600" dirty="0"/>
              <a:t>Maior uso de recursos Naturais (Inertes, Lenha); </a:t>
            </a:r>
          </a:p>
        </p:txBody>
      </p:sp>
    </p:spTree>
    <p:extLst>
      <p:ext uri="{BB962C8B-B14F-4D97-AF65-F5344CB8AC3E}">
        <p14:creationId xmlns:p14="http://schemas.microsoft.com/office/powerpoint/2010/main" val="3210467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A596E-AB6D-49E7-6D29-A56857CF8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r>
              <a:rPr lang="pt-PT" dirty="0"/>
              <a:t> Quatro prioridades de ação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60D4A08-5088-7B81-5BCD-6A5D2D8E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6106"/>
            <a:ext cx="12192000" cy="564776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pt-PT" sz="3200" dirty="0"/>
          </a:p>
          <a:p>
            <a:r>
              <a:rPr lang="pt-PT" sz="5800" dirty="0"/>
              <a:t>Compreender o risco de desastre (Conhecimento)</a:t>
            </a:r>
          </a:p>
          <a:p>
            <a:r>
              <a:rPr lang="pt-PT" sz="5800" dirty="0"/>
              <a:t>Fortalecer a governança do risco de desastres (Governança)</a:t>
            </a:r>
          </a:p>
          <a:p>
            <a:r>
              <a:rPr lang="pt-PT" sz="5800" dirty="0"/>
              <a:t>Investir na redução do risco de desastres para resiliência (Financiamento)</a:t>
            </a:r>
          </a:p>
          <a:p>
            <a:r>
              <a:rPr lang="pt-PT" sz="5800" dirty="0"/>
              <a:t>Melhorar o planeamento para casos de desastres, a fim de fornecer uma resposta eficaz e “reconstruir melhor” nas áreas de recuperação, reabilitação e reconstrução (Preparação). </a:t>
            </a:r>
          </a:p>
          <a:p>
            <a:pPr marL="0" indent="0">
              <a:buNone/>
            </a:pP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375762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38676-E305-9F93-DE9D-B4DF36BAE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5" y="1"/>
            <a:ext cx="11289323" cy="1690688"/>
          </a:xfrm>
        </p:spPr>
        <p:txBody>
          <a:bodyPr>
            <a:normAutofit fontScale="90000"/>
          </a:bodyPr>
          <a:lstStyle/>
          <a:p>
            <a:br>
              <a:rPr lang="pt-PT" sz="4000" dirty="0"/>
            </a:br>
            <a:r>
              <a:rPr lang="pt-PT" sz="4000" dirty="0"/>
              <a:t>Aspectos a serem considerados para que a redução do risco de desastres seja mais inclusiva e equitativa </a:t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4F7C823-FF2D-DDDA-79B9-8AAD97D31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29" y="2121408"/>
            <a:ext cx="11898579" cy="4588674"/>
          </a:xfrm>
        </p:spPr>
        <p:txBody>
          <a:bodyPr>
            <a:normAutofit fontScale="92500" lnSpcReduction="20000"/>
          </a:bodyPr>
          <a:lstStyle/>
          <a:p>
            <a:r>
              <a:rPr lang="pt-PT" dirty="0"/>
              <a:t> </a:t>
            </a:r>
            <a:r>
              <a:rPr lang="pt-PT" sz="3200" dirty="0"/>
              <a:t>Reconhecer e valorizar o conhecimento, experiência e papel das mulheres no planeamento da redução do risco de desastres, como agentes de mudança e não como vítimas.  </a:t>
            </a:r>
          </a:p>
          <a:p>
            <a:r>
              <a:rPr lang="pt-PT" sz="3200" dirty="0"/>
              <a:t> Desenvolver diretrizes, kits de ferramentas e boas práticas para que governos e organizações  integrem uma perspetiva de gênero em seus planos, políticas e programas de risco de desastres. </a:t>
            </a:r>
          </a:p>
          <a:p>
            <a:r>
              <a:rPr lang="pt-PT" sz="3200" dirty="0"/>
              <a:t>Sensibilizar a população sobre como os impactos causados por desastres não são neutros e afetam desproporcionalmente as mulheres, destacando a importância de trabalharem juntos na redução do risco de desastres.</a:t>
            </a:r>
          </a:p>
        </p:txBody>
      </p:sp>
    </p:spTree>
    <p:extLst>
      <p:ext uri="{BB962C8B-B14F-4D97-AF65-F5344CB8AC3E}">
        <p14:creationId xmlns:p14="http://schemas.microsoft.com/office/powerpoint/2010/main" val="285319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10B0BA-F581-A2E4-3BA8-4B4D39675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Boas Párticas Cabo Verde  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542D336-2418-55AD-E8D8-7C8DD92C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5732"/>
            <a:ext cx="12398187" cy="4842268"/>
          </a:xfrm>
        </p:spPr>
        <p:txBody>
          <a:bodyPr>
            <a:normAutofit/>
          </a:bodyPr>
          <a:lstStyle/>
          <a:p>
            <a:r>
              <a:rPr lang="pt-PT" sz="3200" dirty="0"/>
              <a:t>Mulheres de Gouveia e Ribeira das Parta</a:t>
            </a:r>
          </a:p>
          <a:p>
            <a:r>
              <a:rPr lang="pt-PT" sz="3200" dirty="0"/>
              <a:t>Projeto de proteção  das tartarugas marinhas </a:t>
            </a:r>
          </a:p>
          <a:p>
            <a:r>
              <a:rPr lang="pt-PT" sz="3200" dirty="0"/>
              <a:t>Projeto </a:t>
            </a:r>
            <a:r>
              <a:rPr lang="pt-PT" sz="3200" dirty="0" err="1"/>
              <a:t>Reflor</a:t>
            </a:r>
            <a:endParaRPr lang="pt-PT" sz="3200" dirty="0"/>
          </a:p>
          <a:p>
            <a:r>
              <a:rPr lang="pt-PT" sz="3200" dirty="0"/>
              <a:t>Plano de Ação para resiliência aos efeitos  das Mudanças </a:t>
            </a:r>
            <a:r>
              <a:rPr lang="pt-PT" sz="3200" dirty="0" err="1"/>
              <a:t>Climaticas</a:t>
            </a:r>
            <a:r>
              <a:rPr lang="pt-PT" sz="3200" dirty="0"/>
              <a:t>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4882377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{D8D0A19F-33A7-9C4D-A936-E8D16E8B8E34}tf10001119</Template>
  <TotalTime>2747</TotalTime>
  <Words>730</Words>
  <Application>Microsoft Office PowerPoint</Application>
  <PresentationFormat>Ecrã Panorâmico</PresentationFormat>
  <Paragraphs>60</Paragraphs>
  <Slides>13</Slides>
  <Notes>4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Galeria</vt:lpstr>
      <vt:lpstr>Participação das Mulheres e dos Jovens no Processo de Construção de Resiliência aos Efeitos das Mudanças Climáticas </vt:lpstr>
      <vt:lpstr>Ação Climática / Mulheres e Jovens</vt:lpstr>
      <vt:lpstr>Ação Climática: Porque priorizar Mulheres e Jovens? </vt:lpstr>
      <vt:lpstr>Ação Climática: Porque priorizar Mulheres e Jovens? </vt:lpstr>
      <vt:lpstr> Ação Climática: Porque priorizar Mulheres e Jovens? </vt:lpstr>
      <vt:lpstr>Impacto Diferenciada </vt:lpstr>
      <vt:lpstr> Quatro prioridades de ação</vt:lpstr>
      <vt:lpstr> Aspectos a serem considerados para que a redução do risco de desastres seja mais inclusiva e equitativa  </vt:lpstr>
      <vt:lpstr>Boas Párticas Cabo Verde  </vt:lpstr>
      <vt:lpstr>PRINCIPAIS FUNÇÕES PARLAMENTARES</vt:lpstr>
      <vt:lpstr>PRINCIPAIS FUNÇÕES PARLAMENTARES</vt:lpstr>
      <vt:lpstr>Construções de alianças  </vt:lpstr>
      <vt:lpstr>Muito OBRIGADA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Participação das Mulheres e dos Jovens no Processo de Construção de Resiliência aos Efeitos das Mudanças Climáticas </dc:title>
  <dc:creator>Marcos Duarte</dc:creator>
  <cp:lastModifiedBy>Presidente da ANCV-Austelino T.  Correia</cp:lastModifiedBy>
  <cp:revision>7</cp:revision>
  <dcterms:created xsi:type="dcterms:W3CDTF">2022-07-17T12:15:21Z</dcterms:created>
  <dcterms:modified xsi:type="dcterms:W3CDTF">2022-07-19T12:37:43Z</dcterms:modified>
</cp:coreProperties>
</file>