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sldIdLst>
    <p:sldId id="285" r:id="rId2"/>
    <p:sldId id="286" r:id="rId3"/>
    <p:sldId id="290" r:id="rId4"/>
    <p:sldId id="291" r:id="rId5"/>
    <p:sldId id="289" r:id="rId6"/>
    <p:sldId id="292" r:id="rId7"/>
    <p:sldId id="288" r:id="rId8"/>
    <p:sldId id="287" r:id="rId9"/>
    <p:sldId id="294" r:id="rId10"/>
    <p:sldId id="298" r:id="rId11"/>
    <p:sldId id="299" r:id="rId12"/>
    <p:sldId id="295" r:id="rId13"/>
    <p:sldId id="30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7212F"/>
    <a:srgbClr val="136A9F"/>
    <a:srgbClr val="1F97D4"/>
    <a:srgbClr val="A31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43BEE-063F-4F82-8D53-8001F35F969C}" v="23" dt="2022-07-18T13:20:56.828"/>
    <p1510:client id="{56CA68BE-69DE-4F32-B4EF-FDB95D989E24}" v="10" dt="2022-07-19T01:44:39.557"/>
    <p1510:client id="{A36FED69-87F5-40B8-9B17-54184CE7C3C1}" v="1" dt="2022-07-18T15:30:38.579"/>
    <p1510:client id="{DD0DA7FC-F0CD-CFD0-A490-6FB6801E6B78}" v="9" dt="2022-07-18T15:25:02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F9943-68C1-4E61-9031-E381E477E578}" type="datetimeFigureOut">
              <a:rPr lang="pt-PT" smtClean="0"/>
              <a:t>19/07/2022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15BF9-22F3-4DCE-B433-61D4BE1DDE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45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A7A5-F5C3-7C46-9EE7-2090B6F15F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2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FDBD-F697-4B44-A36F-AFB35913E2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2DD0-7B03-4E5D-9647-A342F06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0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FDBD-F697-4B44-A36F-AFB35913E2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2DD0-7B03-4E5D-9647-A342F06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FDBD-F697-4B44-A36F-AFB35913E2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2DD0-7B03-4E5D-9647-A342F06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2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FDBD-F697-4B44-A36F-AFB35913E2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2DD0-7B03-4E5D-9647-A342F06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FDBD-F697-4B44-A36F-AFB35913E2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2DD0-7B03-4E5D-9647-A342F06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5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FDBD-F697-4B44-A36F-AFB35913E2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2DD0-7B03-4E5D-9647-A342F06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7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FDBD-F697-4B44-A36F-AFB35913E2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2DD0-7B03-4E5D-9647-A342F06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6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FDBD-F697-4B44-A36F-AFB35913E2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2DD0-7B03-4E5D-9647-A342F06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5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FDBD-F697-4B44-A36F-AFB35913E2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2DD0-7B03-4E5D-9647-A342F06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9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FDBD-F697-4B44-A36F-AFB35913E2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2DD0-7B03-4E5D-9647-A342F06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5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FDBD-F697-4B44-A36F-AFB35913E2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2DD0-7B03-4E5D-9647-A342F06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2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6FDBD-F697-4B44-A36F-AFB35913E2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2DD0-7B03-4E5D-9647-A342F06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9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mailto:maria.benchimol@cv.jo.u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22" y="178904"/>
            <a:ext cx="1793083" cy="124282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36634" y="2947675"/>
            <a:ext cx="11703089" cy="2092446"/>
          </a:xfrm>
        </p:spPr>
        <p:txBody>
          <a:bodyPr>
            <a:noAutofit/>
          </a:bodyPr>
          <a:lstStyle/>
          <a:p>
            <a:r>
              <a:rPr lang="pt-PT" sz="4800" b="1" dirty="0">
                <a:solidFill>
                  <a:srgbClr val="0070C0"/>
                </a:solidFill>
              </a:rPr>
              <a:t> </a:t>
            </a:r>
            <a:br>
              <a:rPr lang="pt-PT" sz="4800" b="1" dirty="0">
                <a:solidFill>
                  <a:srgbClr val="0070C0"/>
                </a:solidFill>
              </a:rPr>
            </a:br>
            <a:br>
              <a:rPr lang="pt-PT" sz="4800" b="1" dirty="0">
                <a:solidFill>
                  <a:srgbClr val="0070C0"/>
                </a:solidFill>
              </a:rPr>
            </a:br>
            <a:br>
              <a:rPr lang="pt-PT" sz="4800" b="1" dirty="0">
                <a:solidFill>
                  <a:srgbClr val="0070C0"/>
                </a:solidFill>
              </a:rPr>
            </a:br>
            <a:br>
              <a:rPr lang="pt-PT" sz="4800" b="1" dirty="0">
                <a:solidFill>
                  <a:srgbClr val="0070C0"/>
                </a:solidFill>
              </a:rPr>
            </a:br>
            <a:br>
              <a:rPr lang="pt-PT" sz="4800" b="1" dirty="0">
                <a:solidFill>
                  <a:srgbClr val="0070C0"/>
                </a:solidFill>
              </a:rPr>
            </a:br>
            <a:br>
              <a:rPr lang="pt-PT" sz="4800" b="1" dirty="0">
                <a:solidFill>
                  <a:srgbClr val="0070C0"/>
                </a:solidFill>
              </a:rPr>
            </a:br>
            <a:br>
              <a:rPr lang="pt-PT" sz="4800" b="1" dirty="0">
                <a:solidFill>
                  <a:srgbClr val="0070C0"/>
                </a:solidFill>
              </a:rPr>
            </a:br>
            <a:br>
              <a:rPr lang="pt-PT" sz="4800" b="1" dirty="0">
                <a:solidFill>
                  <a:srgbClr val="0070C0"/>
                </a:solidFill>
              </a:rPr>
            </a:br>
            <a:br>
              <a:rPr lang="pt-PT" sz="4800" b="1" dirty="0">
                <a:solidFill>
                  <a:srgbClr val="0070C0"/>
                </a:solidFill>
              </a:rPr>
            </a:br>
            <a:br>
              <a:rPr lang="pt-PT" sz="4800" b="1" dirty="0">
                <a:solidFill>
                  <a:srgbClr val="0070C0"/>
                </a:solidFill>
              </a:rPr>
            </a:br>
            <a:br>
              <a:rPr lang="pt-PT" sz="4800" b="1" dirty="0">
                <a:solidFill>
                  <a:srgbClr val="0070C0"/>
                </a:solidFill>
              </a:rPr>
            </a:br>
            <a:br>
              <a:rPr lang="pt-PT" sz="4800" b="1" dirty="0">
                <a:solidFill>
                  <a:srgbClr val="0070C0"/>
                </a:solidFill>
              </a:rPr>
            </a:br>
            <a:br>
              <a:rPr lang="pt-PT" sz="4800" b="1" dirty="0">
                <a:solidFill>
                  <a:srgbClr val="0070C0"/>
                </a:solidFill>
              </a:rPr>
            </a:br>
            <a:r>
              <a:rPr lang="pt-PT" sz="3200" b="1" dirty="0">
                <a:solidFill>
                  <a:srgbClr val="0070C0"/>
                </a:solidFill>
              </a:rPr>
              <a:t>Reunião  temática  UIP-CPLP Cabo Verde- Mudanças climáticas face aos desafios do Desenvolvimento sustentável”</a:t>
            </a:r>
            <a:br>
              <a:rPr lang="pt-PT" sz="3200" b="1" dirty="0">
                <a:solidFill>
                  <a:srgbClr val="0070C0"/>
                </a:solidFill>
              </a:rPr>
            </a:br>
            <a:br>
              <a:rPr lang="pt-PT" sz="4800" b="1" dirty="0">
                <a:solidFill>
                  <a:srgbClr val="0070C0"/>
                </a:solidFill>
              </a:rPr>
            </a:br>
            <a:r>
              <a:rPr lang="pt-PT" sz="3600" b="1" dirty="0">
                <a:solidFill>
                  <a:srgbClr val="FF0000"/>
                </a:solidFill>
              </a:rPr>
              <a:t>PAINEL 2 </a:t>
            </a:r>
            <a:br>
              <a:rPr lang="pt-PT" sz="3600" b="1" dirty="0">
                <a:solidFill>
                  <a:srgbClr val="FF0000"/>
                </a:solidFill>
              </a:rPr>
            </a:br>
            <a:r>
              <a:rPr lang="pt-PT" sz="3600" b="1" dirty="0">
                <a:solidFill>
                  <a:srgbClr val="FF0000"/>
                </a:solidFill>
              </a:rPr>
              <a:t>Boas práticas: a utilização de novas tecnologias como estratégias para o aumento de capacidade de resiliência face aos efeitos  das mudanças climáticas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2" y="6193849"/>
            <a:ext cx="12105962" cy="6900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70909" y="51457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b="1" dirty="0">
                <a:solidFill>
                  <a:srgbClr val="002060"/>
                </a:solidFill>
              </a:rPr>
              <a:t>Praia, 19 de Julho de 2022</a:t>
            </a:r>
          </a:p>
          <a:p>
            <a:pPr algn="ctr"/>
            <a:r>
              <a:rPr lang="pt-PT" b="1" dirty="0">
                <a:solidFill>
                  <a:srgbClr val="002060"/>
                </a:solidFill>
              </a:rPr>
              <a:t>M. Celeste Benchimol, PhD </a:t>
            </a:r>
          </a:p>
          <a:p>
            <a:pPr algn="ctr"/>
            <a:r>
              <a:rPr lang="pt-PT" b="1" dirty="0" err="1">
                <a:solidFill>
                  <a:srgbClr val="002060"/>
                </a:solidFill>
              </a:rPr>
              <a:t>Joint</a:t>
            </a:r>
            <a:r>
              <a:rPr lang="pt-PT" b="1" dirty="0">
                <a:solidFill>
                  <a:srgbClr val="002060"/>
                </a:solidFill>
              </a:rPr>
              <a:t> Office (PNUD, UNFPA, UNICEF)</a:t>
            </a:r>
            <a:br>
              <a:rPr lang="pt-PT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3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7" name="Rectangle 309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6D2AE-E8DB-4E3C-9270-0CA27489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Tecnologias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aplicadas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ás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medidas de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mitigação</a:t>
            </a:r>
            <a:endParaRPr lang="fr-F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E3CCF-22E6-4DA8-8654-13F00175F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Promoção de energias  renováveis  (sol, vento,  hidroelétrica, geotérmica) 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P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P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ficiência energética em edifícios e equipamentos </a:t>
            </a:r>
            <a:r>
              <a:rPr lang="pt-P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cidades sustentáveis, </a:t>
            </a:r>
            <a:r>
              <a:rPr lang="pt-P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sector da industria e transportes 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Tecnologias de reutilização e resíduos líquidos ( águas residuais) e sólidos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P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200" dirty="0"/>
          </a:p>
        </p:txBody>
      </p:sp>
      <p:pic>
        <p:nvPicPr>
          <p:cNvPr id="3076" name="Picture 4" descr="Renováveis em Cabo Verde poderão atingir os 50% da produção em 2030">
            <a:extLst>
              <a:ext uri="{FF2B5EF4-FFF2-40B4-BE49-F238E27FC236}">
                <a16:creationId xmlns:a16="http://schemas.microsoft.com/office/drawing/2014/main" id="{396F8CF2-1738-4369-BF47-7FEAE4577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713368"/>
            <a:ext cx="4014216" cy="26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oupa Energia - Mobilidade">
            <a:extLst>
              <a:ext uri="{FF2B5EF4-FFF2-40B4-BE49-F238E27FC236}">
                <a16:creationId xmlns:a16="http://schemas.microsoft.com/office/drawing/2014/main" id="{2ADEE6C3-58CA-491E-B293-4F606CFB0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1591" y="3776265"/>
            <a:ext cx="3400425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11873345" cy="575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600" b="1" dirty="0">
              <a:solidFill>
                <a:srgbClr val="0070C0"/>
              </a:solidFill>
            </a:endParaRPr>
          </a:p>
          <a:p>
            <a:pPr marL="914400" lvl="1" indent="-457200" algn="l">
              <a:buFont typeface="+mj-lt"/>
              <a:buAutoNum type="arabicPeriod"/>
            </a:pPr>
            <a:endParaRPr lang="pt-PT" dirty="0">
              <a:solidFill>
                <a:srgbClr val="FF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2" y="6167970"/>
            <a:ext cx="12105962" cy="6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1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1" name="Rectangle 309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6D2AE-E8DB-4E3C-9270-0CA27489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2" y="1244843"/>
            <a:ext cx="4769148" cy="1257580"/>
          </a:xfrm>
        </p:spPr>
        <p:txBody>
          <a:bodyPr anchor="b"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Tecnologias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aplicadas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ás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medidas de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Mitigação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E3CCF-22E6-4DA8-8654-13F00175F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8636" y="2807208"/>
            <a:ext cx="4702932" cy="3410712"/>
          </a:xfrm>
        </p:spPr>
        <p:txBody>
          <a:bodyPr anchor="t">
            <a:normAutofit/>
          </a:bodyPr>
          <a:lstStyle/>
          <a:p>
            <a:pPr marR="0" lvl="0" algn="just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Captura, transporte, armazenamento, usos e transformação do dióxido de carbono mediante tecnologias - CAUC 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baixas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nulas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emissões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dióxido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carbono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(CO2),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CAUC (CCS/CCUS – Carbon Capture and Storage), 90%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emissões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Co2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chegam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atmosfera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de tecnologias  limpas na  agricultura, industria (normas  ISO 1400- normas internacionais sobre gestão ambiental- Sistema de Gestão Ambiental (SGA)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500" dirty="0"/>
          </a:p>
        </p:txBody>
      </p:sp>
      <p:pic>
        <p:nvPicPr>
          <p:cNvPr id="3078" name="Picture 6" descr="Cambiar el cambio: Tecnologías de Emisión Negativa, el comodín que  necesitamos | N+1: artículos científicos, noticias de ciencia, cosmos,  gadgets, tecnología">
            <a:extLst>
              <a:ext uri="{FF2B5EF4-FFF2-40B4-BE49-F238E27FC236}">
                <a16:creationId xmlns:a16="http://schemas.microsoft.com/office/drawing/2014/main" id="{CB160573-CBB9-47C9-8100-5DA783CEB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2148" y="1299599"/>
            <a:ext cx="7399852" cy="425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11873345" cy="575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600" b="1" dirty="0">
              <a:solidFill>
                <a:srgbClr val="0070C0"/>
              </a:solidFill>
            </a:endParaRPr>
          </a:p>
          <a:p>
            <a:pPr marL="914400" lvl="1" indent="-457200" algn="l">
              <a:buFont typeface="+mj-lt"/>
              <a:buAutoNum type="arabicPeriod"/>
            </a:pPr>
            <a:endParaRPr lang="pt-PT" dirty="0">
              <a:solidFill>
                <a:srgbClr val="FF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2" y="6167970"/>
            <a:ext cx="12105962" cy="6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1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71" name="Rectangle 51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90541-E979-42F1-8D5D-93C688E08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62" y="510300"/>
            <a:ext cx="4329948" cy="1719072"/>
          </a:xfrm>
        </p:spPr>
        <p:txBody>
          <a:bodyPr anchor="b">
            <a:normAutofit fontScale="90000"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recomendações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melhor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resiliência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3847A-0522-40BE-BCA9-E0A4E7408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7"/>
            <a:ext cx="3974885" cy="3912303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PT" sz="1800" dirty="0"/>
              <a:t>Considerar as mudanças climáticas no Planeamento e orçamento do Estado;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1800" dirty="0"/>
              <a:t>Quadro de governação climática favorável – integrado, inclusivo e multissectorial;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1800" dirty="0"/>
              <a:t>Reforço da capacidade nacional na mobilização e execução de programas climáticos;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1800" dirty="0"/>
              <a:t>Informação e sensibilização das questões  das mudanças climáticas  acessíveis a todos;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11873345" cy="575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600" b="1" dirty="0">
              <a:solidFill>
                <a:srgbClr val="0070C0"/>
              </a:solidFill>
            </a:endParaRPr>
          </a:p>
          <a:p>
            <a:pPr marL="914400" lvl="1" indent="-457200" algn="l">
              <a:buFont typeface="+mj-lt"/>
              <a:buAutoNum type="arabicPeriod"/>
            </a:pPr>
            <a:endParaRPr lang="pt-PT" dirty="0">
              <a:solidFill>
                <a:srgbClr val="FF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2" y="6167970"/>
            <a:ext cx="12105962" cy="690030"/>
          </a:xfrm>
          <a:prstGeom prst="rect">
            <a:avLst/>
          </a:prstGeom>
        </p:spPr>
      </p:pic>
      <p:pic>
        <p:nvPicPr>
          <p:cNvPr id="18" name="Picture 4" descr="CPLP chega a acordo sobre proposta final para mobilidade centrada em taxas  e segurança social - CPLP chega a acordo sobre proposta final para  mobilidade centrada em taxas e segurança social -">
            <a:extLst>
              <a:ext uri="{FF2B5EF4-FFF2-40B4-BE49-F238E27FC236}">
                <a16:creationId xmlns:a16="http://schemas.microsoft.com/office/drawing/2014/main" id="{3647A9C7-2055-44E0-9C8B-F1B764AD2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0708" b="1"/>
          <a:stretch/>
        </p:blipFill>
        <p:spPr bwMode="auto">
          <a:xfrm>
            <a:off x="4654457" y="2229372"/>
            <a:ext cx="6955218" cy="39123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6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0" name="Rectangle 5139">
            <a:extLst>
              <a:ext uri="{FF2B5EF4-FFF2-40B4-BE49-F238E27FC236}">
                <a16:creationId xmlns:a16="http://schemas.microsoft.com/office/drawing/2014/main" id="{CED4ADB3-C6E5-44F4-960B-D8CDEC8E8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42" name="Group 5141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143" name="Rectangle 5142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4" name="Rectangle 5143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46" name="Rectangle 5145">
            <a:extLst>
              <a:ext uri="{FF2B5EF4-FFF2-40B4-BE49-F238E27FC236}">
                <a16:creationId xmlns:a16="http://schemas.microsoft.com/office/drawing/2014/main" id="{E46B98A5-2874-4160-A801-37F774304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862" y="549276"/>
            <a:ext cx="7200149" cy="5759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FBBECC-0238-4757-A18F-A83FFAA1A543}"/>
              </a:ext>
            </a:extLst>
          </p:cNvPr>
          <p:cNvSpPr txBox="1">
            <a:spLocks/>
          </p:cNvSpPr>
          <p:nvPr/>
        </p:nvSpPr>
        <p:spPr>
          <a:xfrm>
            <a:off x="638343" y="739043"/>
            <a:ext cx="7112668" cy="9078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Conclusões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 </a:t>
            </a: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recomendações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para </a:t>
            </a: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uma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melhor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resiliência</a:t>
            </a:r>
            <a:endParaRPr 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148" name="Group 5147">
            <a:extLst>
              <a:ext uri="{FF2B5EF4-FFF2-40B4-BE49-F238E27FC236}">
                <a16:creationId xmlns:a16="http://schemas.microsoft.com/office/drawing/2014/main" id="{21DDE79B-A5E7-4416-9FDF-A11E38510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0863" y="1846203"/>
            <a:ext cx="7200900" cy="4462522"/>
            <a:chOff x="4656138" y="0"/>
            <a:chExt cx="6983409" cy="6308725"/>
          </a:xfrm>
        </p:grpSpPr>
        <p:sp>
          <p:nvSpPr>
            <p:cNvPr id="5149" name="Rectangle 5148">
              <a:extLst>
                <a:ext uri="{FF2B5EF4-FFF2-40B4-BE49-F238E27FC236}">
                  <a16:creationId xmlns:a16="http://schemas.microsoft.com/office/drawing/2014/main" id="{5DBB2F20-9E4E-43B2-86CD-7D76C5744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656138" y="0"/>
              <a:ext cx="6982794" cy="6308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50" name="Rectangle 5149">
              <a:extLst>
                <a:ext uri="{FF2B5EF4-FFF2-40B4-BE49-F238E27FC236}">
                  <a16:creationId xmlns:a16="http://schemas.microsoft.com/office/drawing/2014/main" id="{4F981160-1756-4176-9381-12ED4B531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656138" y="0"/>
              <a:ext cx="6983409" cy="6308725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51" name="Rectangle 5150">
              <a:extLst>
                <a:ext uri="{FF2B5EF4-FFF2-40B4-BE49-F238E27FC236}">
                  <a16:creationId xmlns:a16="http://schemas.microsoft.com/office/drawing/2014/main" id="{A18D65E0-26C5-4911-8E24-AF1E27F81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656138" y="0"/>
              <a:ext cx="6983409" cy="630872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 descr="Relações Internacionais - Assembleia Nacional">
            <a:extLst>
              <a:ext uri="{FF2B5EF4-FFF2-40B4-BE49-F238E27FC236}">
                <a16:creationId xmlns:a16="http://schemas.microsoft.com/office/drawing/2014/main" id="{C77E2075-0559-4D95-BAB7-05FDF93E6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63" y="2530329"/>
            <a:ext cx="6840900" cy="3092742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3847A-0522-40BE-BCA9-E0A4E7408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011" y="620786"/>
            <a:ext cx="3942333" cy="55471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z="2400" dirty="0">
                <a:solidFill>
                  <a:schemeClr val="tx1">
                    <a:alpha val="60000"/>
                  </a:schemeClr>
                </a:solidFill>
              </a:rPr>
              <a:t>Reforço de cooperação (sul-sul e Norte-Sul) e transferência de tecnologias e de conhecimentos;</a:t>
            </a:r>
          </a:p>
          <a:p>
            <a:r>
              <a:rPr lang="pt-PT" sz="2400" dirty="0">
                <a:solidFill>
                  <a:schemeClr val="tx1">
                    <a:alpha val="60000"/>
                  </a:schemeClr>
                </a:solidFill>
              </a:rPr>
              <a:t>Promoção de investigação aplicada:  </a:t>
            </a:r>
            <a:r>
              <a:rPr lang="pt-PT" sz="2400" dirty="0" err="1">
                <a:solidFill>
                  <a:schemeClr val="tx1">
                    <a:alpha val="60000"/>
                  </a:schemeClr>
                </a:solidFill>
              </a:rPr>
              <a:t>NbS</a:t>
            </a:r>
            <a:r>
              <a:rPr lang="pt-PT" sz="2400" dirty="0">
                <a:solidFill>
                  <a:schemeClr val="tx1">
                    <a:alpha val="60000"/>
                  </a:schemeClr>
                </a:solidFill>
              </a:rPr>
              <a:t>, tecnologias limpas, soluções  locais, reciclagem;</a:t>
            </a:r>
          </a:p>
          <a:p>
            <a:r>
              <a:rPr lang="pt-PT" sz="2400" dirty="0">
                <a:solidFill>
                  <a:schemeClr val="tx1">
                    <a:alpha val="60000"/>
                  </a:schemeClr>
                </a:solidFill>
              </a:rPr>
              <a:t>Resgate do conhecimento local- promoção de práticas tradicionais amigas do ambiente;  </a:t>
            </a:r>
          </a:p>
          <a:p>
            <a:r>
              <a:rPr lang="pt-PT" sz="2400" dirty="0">
                <a:solidFill>
                  <a:schemeClr val="tx1">
                    <a:alpha val="60000"/>
                  </a:schemeClr>
                </a:solidFill>
              </a:rPr>
              <a:t>Promoção e participação ativa no mercado de carbono;</a:t>
            </a:r>
          </a:p>
          <a:p>
            <a:pPr marL="0"/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11873345" cy="575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600" b="1" dirty="0">
              <a:solidFill>
                <a:srgbClr val="0070C0"/>
              </a:solidFill>
            </a:endParaRPr>
          </a:p>
          <a:p>
            <a:pPr marL="914400" lvl="1" indent="-457200" algn="l">
              <a:buFont typeface="+mj-lt"/>
              <a:buAutoNum type="arabicPeriod"/>
            </a:pPr>
            <a:endParaRPr lang="pt-PT" dirty="0">
              <a:solidFill>
                <a:srgbClr val="FF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2" y="6167970"/>
            <a:ext cx="12105962" cy="6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0" name="Rectangle 410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E1F3A8-AD09-4C67-8D61-77FF11119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121" name="Rectangle 41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23E1EC-3DA5-496A-A263-A5C19F93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00" y="234117"/>
            <a:ext cx="11147694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planeta 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sobrevive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nós,  considerar as questões ambientais é garantir a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permanência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humana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lindo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Planeta hoje e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amanha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A46DF-1935-4BCC-BFD9-585E34016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39067" y="2425208"/>
            <a:ext cx="3822189" cy="374276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MUITO OBRIGADA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>
                <a:latin typeface="Baguet Script" panose="00000500000000000000" pitchFamily="2" charset="0"/>
              </a:rPr>
              <a:t>Celeste Benchimol, PhD</a:t>
            </a:r>
          </a:p>
          <a:p>
            <a:pPr marL="0" indent="0" algn="r">
              <a:buNone/>
            </a:pPr>
            <a:r>
              <a:rPr lang="en-US" sz="2000" dirty="0" err="1">
                <a:latin typeface="Book Antiqua" panose="02040602050305030304" pitchFamily="18" charset="0"/>
              </a:rPr>
              <a:t>Departamento</a:t>
            </a:r>
            <a:r>
              <a:rPr lang="en-US" sz="2000" dirty="0">
                <a:latin typeface="Book Antiqua" panose="02040602050305030304" pitchFamily="18" charset="0"/>
              </a:rPr>
              <a:t> da </a:t>
            </a:r>
            <a:r>
              <a:rPr lang="en-US" sz="2000" dirty="0" err="1">
                <a:latin typeface="Book Antiqua" panose="02040602050305030304" pitchFamily="18" charset="0"/>
              </a:rPr>
              <a:t>Energia</a:t>
            </a:r>
            <a:r>
              <a:rPr lang="en-US" sz="2000" dirty="0">
                <a:latin typeface="Book Antiqua" panose="02040602050305030304" pitchFamily="18" charset="0"/>
              </a:rPr>
              <a:t>, Ambiente e </a:t>
            </a:r>
            <a:r>
              <a:rPr lang="en-US" sz="2000" dirty="0" err="1">
                <a:latin typeface="Book Antiqua" panose="02040602050305030304" pitchFamily="18" charset="0"/>
              </a:rPr>
              <a:t>Mudancas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Climaticas</a:t>
            </a:r>
            <a:endParaRPr lang="en-US" sz="2000" dirty="0"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r>
              <a:rPr lang="en-US" sz="2000" dirty="0">
                <a:latin typeface="Book Antiqua" panose="02040602050305030304" pitchFamily="18" charset="0"/>
              </a:rPr>
              <a:t>PNUD, UNFP, UNICEF- Cabo Verde</a:t>
            </a:r>
          </a:p>
          <a:p>
            <a:pPr marL="0" indent="0" algn="r">
              <a:buNone/>
            </a:pPr>
            <a:r>
              <a:rPr lang="en-US" sz="2000" dirty="0">
                <a:latin typeface="Book Antiqua" panose="02040602050305030304" pitchFamily="18" charset="0"/>
                <a:hlinkClick r:id="rId4"/>
              </a:rPr>
              <a:t>maria.benchimol@cv.jo.un.org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2" y="6167970"/>
            <a:ext cx="12105962" cy="69003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8545" y="1276709"/>
            <a:ext cx="10989530" cy="4247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600" b="1" dirty="0">
              <a:solidFill>
                <a:srgbClr val="0070C0"/>
              </a:solidFill>
            </a:endParaRPr>
          </a:p>
          <a:p>
            <a:pPr lvl="1" algn="just">
              <a:buFont typeface="Wingdings" charset="2"/>
              <a:buChar char="§"/>
            </a:pPr>
            <a:endParaRPr lang="pt-PT" dirty="0"/>
          </a:p>
          <a:p>
            <a:pPr lvl="1" algn="l"/>
            <a:endParaRPr lang="pt-PT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8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02AE0-0A25-4359-8044-608A5ED1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   </a:t>
            </a:r>
            <a:r>
              <a:rPr lang="en-US" sz="5400" dirty="0" err="1">
                <a:solidFill>
                  <a:srgbClr val="FF0000"/>
                </a:solidFill>
              </a:rPr>
              <a:t>Sumário</a:t>
            </a:r>
            <a:r>
              <a:rPr lang="en-US" sz="5400" dirty="0">
                <a:solidFill>
                  <a:srgbClr val="FF0000"/>
                </a:solidFill>
              </a:rPr>
              <a:t>: </a:t>
            </a: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C2516-8F5C-4B81-A452-B388CE79C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544" y="1929384"/>
            <a:ext cx="10292255" cy="3841216"/>
          </a:xfrm>
        </p:spPr>
        <p:txBody>
          <a:bodyPr>
            <a:normAutofit/>
          </a:bodyPr>
          <a:lstStyle/>
          <a:p>
            <a:r>
              <a:rPr lang="en-US" sz="3200" dirty="0"/>
              <a:t>Principais  efeitos e desafios  </a:t>
            </a:r>
            <a:r>
              <a:rPr lang="en-US" sz="3200" dirty="0" err="1"/>
              <a:t>globais</a:t>
            </a:r>
            <a:r>
              <a:rPr lang="en-US" sz="3200" dirty="0"/>
              <a:t> das </a:t>
            </a:r>
            <a:r>
              <a:rPr lang="en-US" sz="3200" dirty="0" err="1"/>
              <a:t>mudanças</a:t>
            </a:r>
            <a:r>
              <a:rPr lang="en-US" sz="3200" dirty="0"/>
              <a:t> climaticas </a:t>
            </a:r>
          </a:p>
          <a:p>
            <a:r>
              <a:rPr lang="en-US" sz="3200" dirty="0"/>
              <a:t>Medidas de </a:t>
            </a:r>
            <a:r>
              <a:rPr lang="en-US" sz="3200" dirty="0" err="1"/>
              <a:t>Mitigação</a:t>
            </a:r>
            <a:r>
              <a:rPr lang="en-US" sz="3200" dirty="0"/>
              <a:t> e Adaptação – mudancas  climaticas </a:t>
            </a:r>
          </a:p>
          <a:p>
            <a:r>
              <a:rPr lang="en-US" sz="3200" dirty="0"/>
              <a:t> </a:t>
            </a:r>
            <a:r>
              <a:rPr lang="en-US" sz="3200" dirty="0" err="1"/>
              <a:t>Tecnologia</a:t>
            </a:r>
            <a:r>
              <a:rPr lang="en-US" sz="3200" dirty="0"/>
              <a:t> – </a:t>
            </a:r>
            <a:r>
              <a:rPr lang="en-US" sz="3200" dirty="0" err="1"/>
              <a:t>aplicada</a:t>
            </a:r>
            <a:r>
              <a:rPr lang="en-US" sz="3200" dirty="0"/>
              <a:t> as medidas de adaptação </a:t>
            </a:r>
          </a:p>
          <a:p>
            <a:r>
              <a:rPr lang="en-US" sz="3200" dirty="0" err="1"/>
              <a:t>Tecnologias</a:t>
            </a:r>
            <a:r>
              <a:rPr lang="en-US" sz="3200" dirty="0"/>
              <a:t> </a:t>
            </a:r>
            <a:r>
              <a:rPr lang="en-US" sz="3200" dirty="0" err="1"/>
              <a:t>adaptadas</a:t>
            </a:r>
            <a:r>
              <a:rPr lang="en-US" sz="3200" dirty="0"/>
              <a:t> a </a:t>
            </a:r>
            <a:r>
              <a:rPr lang="en-US" sz="3200" dirty="0" err="1"/>
              <a:t>Mitigação</a:t>
            </a:r>
            <a:r>
              <a:rPr lang="en-US" sz="3200" dirty="0"/>
              <a:t>  das </a:t>
            </a:r>
            <a:r>
              <a:rPr lang="en-US" sz="3200" dirty="0" err="1"/>
              <a:t>mudanças</a:t>
            </a:r>
            <a:r>
              <a:rPr lang="en-US" sz="3200" dirty="0"/>
              <a:t> climaticas </a:t>
            </a:r>
          </a:p>
          <a:p>
            <a:r>
              <a:rPr lang="en-US" sz="3200" dirty="0" err="1"/>
              <a:t>Algumas</a:t>
            </a:r>
            <a:r>
              <a:rPr lang="en-US" sz="3200" dirty="0"/>
              <a:t> </a:t>
            </a:r>
            <a:r>
              <a:rPr lang="en-US" sz="3200" dirty="0" err="1"/>
              <a:t>recomendações</a:t>
            </a:r>
            <a:r>
              <a:rPr lang="en-US" sz="3200" dirty="0"/>
              <a:t> </a:t>
            </a:r>
            <a:r>
              <a:rPr lang="en-US" sz="3200" dirty="0" err="1"/>
              <a:t>aos</a:t>
            </a:r>
            <a:r>
              <a:rPr lang="en-US" sz="3200" dirty="0"/>
              <a:t> </a:t>
            </a:r>
            <a:r>
              <a:rPr lang="en-US" sz="3200" dirty="0" err="1"/>
              <a:t>países</a:t>
            </a:r>
            <a:r>
              <a:rPr lang="en-US" sz="3200" dirty="0"/>
              <a:t> CPLP</a:t>
            </a:r>
          </a:p>
          <a:p>
            <a:pPr marL="0" indent="0">
              <a:buNone/>
            </a:pPr>
            <a:endParaRPr lang="fr-FR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5E7FE-281C-44A3-AF26-60E35D2CD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2" y="6167970"/>
            <a:ext cx="12105962" cy="690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C33FFE-FBA8-42D7-B62F-A4DC95836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74" y="178905"/>
            <a:ext cx="1420931" cy="9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4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02AE0-0A25-4359-8044-608A5ED1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8" y="1163783"/>
            <a:ext cx="3802598" cy="1331087"/>
          </a:xfrm>
        </p:spPr>
        <p:txBody>
          <a:bodyPr anchor="b"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Cenários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globais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5E7FE-281C-44A3-AF26-60E35D2CD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2" y="6167970"/>
            <a:ext cx="12105962" cy="69003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AE637A8-EFC4-4B11-B3B8-8277E5E4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28" y="128829"/>
            <a:ext cx="4973942" cy="349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 tempo não para! E o clima continua mudando: um resumo do 6º Relatório do  Grupo 2 do IPCC">
            <a:extLst>
              <a:ext uri="{FF2B5EF4-FFF2-40B4-BE49-F238E27FC236}">
                <a16:creationId xmlns:a16="http://schemas.microsoft.com/office/drawing/2014/main" id="{4B7BA92F-A3EA-4564-A357-25605D806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52" y="3569084"/>
            <a:ext cx="6097590" cy="259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6FC4B8-724F-4FB4-B01C-03AEA0CBA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74" y="178905"/>
            <a:ext cx="1420931" cy="9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5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8" name="Rectangle 3097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02AE0-0A25-4359-8044-608A5ED1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3109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Content Placeholder 3084">
            <a:extLst>
              <a:ext uri="{FF2B5EF4-FFF2-40B4-BE49-F238E27FC236}">
                <a16:creationId xmlns:a16="http://schemas.microsoft.com/office/drawing/2014/main" id="{28A44044-C97B-DB3E-2EC6-D74F393A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951" y="28439"/>
            <a:ext cx="6007608" cy="19293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Principais efeitos e impactos das  mudancas climaticas </a:t>
            </a:r>
          </a:p>
        </p:txBody>
      </p:sp>
      <p:pic>
        <p:nvPicPr>
          <p:cNvPr id="11" name="Picture 2" descr="Relatório do IPCC 2022">
            <a:extLst>
              <a:ext uri="{FF2B5EF4-FFF2-40B4-BE49-F238E27FC236}">
                <a16:creationId xmlns:a16="http://schemas.microsoft.com/office/drawing/2014/main" id="{4A24CB8B-B311-474F-8A2C-DEC33BC8F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013" y="114619"/>
            <a:ext cx="3792209" cy="67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ovo relatório do IPCC 1,5° x 2,0°: mais esforços para ação climática |  Ecosfera 21 - Sustentabilidade e Inovação">
            <a:extLst>
              <a:ext uri="{FF2B5EF4-FFF2-40B4-BE49-F238E27FC236}">
                <a16:creationId xmlns:a16="http://schemas.microsoft.com/office/drawing/2014/main" id="{9EF1C115-073A-4436-8459-4A11F0BE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2974" y="1957035"/>
            <a:ext cx="6065531" cy="42913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B5E7FE-281C-44A3-AF26-60E35D2CD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2" y="6199501"/>
            <a:ext cx="12105962" cy="6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5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Pirâmide estratégica dos objetivos do desenvolvimento sustentável... |  Download Scientific Diagram">
            <a:extLst>
              <a:ext uri="{FF2B5EF4-FFF2-40B4-BE49-F238E27FC236}">
                <a16:creationId xmlns:a16="http://schemas.microsoft.com/office/drawing/2014/main" id="{B16AE7AD-7FF3-4A84-9B45-814513D6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5374" y="643467"/>
            <a:ext cx="864125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B5E7FE-281C-44A3-AF26-60E35D2CD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2" y="6167970"/>
            <a:ext cx="12105962" cy="690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16BC02-D7B3-445E-AC96-F62B347BF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74" y="178905"/>
            <a:ext cx="1420931" cy="9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a das Nações Unidas | 24 de outubro - Calendarr">
            <a:extLst>
              <a:ext uri="{FF2B5EF4-FFF2-40B4-BE49-F238E27FC236}">
                <a16:creationId xmlns:a16="http://schemas.microsoft.com/office/drawing/2014/main" id="{5E7BDF6A-E6A4-4C84-994A-68F0A6E97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b="574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02AE0-0A25-4359-8044-608A5ED1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Mudanças climáticas – uma prioridade  global </a:t>
            </a:r>
            <a:endParaRPr lang="fr-FR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57" name="Straight Connector 105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C2516-8F5C-4B81-A452-B388CE79C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5062484" cy="261983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</a:rPr>
              <a:t>Relatório Brundtland- 1987- </a:t>
            </a:r>
            <a:r>
              <a:rPr lang="pt-BR" sz="1800" b="0" i="0" dirty="0">
                <a:effectLst/>
                <a:latin typeface="arial" panose="020B0604020202020204" pitchFamily="34" charset="0"/>
              </a:rPr>
              <a:t>Elaborado pela Comissão Mundial sobre o Meio Ambiente e Desenvolvimento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</a:rPr>
              <a:t>1992- Convençoes de Rio- Agenda 21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</a:rPr>
              <a:t>Agenda 2030- 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</a:rPr>
              <a:t>Acordo de Paris 2015- NDC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</a:rPr>
              <a:t>UNFCCC-CoP 26 –actualização NDC  2021) - Glasgow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5E7FE-281C-44A3-AF26-60E35D2CD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2" y="6167970"/>
            <a:ext cx="12105962" cy="6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6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02AE0-0A25-4359-8044-608A5ED1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731" y="498363"/>
            <a:ext cx="4140014" cy="1330839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Cop 26 – Principais Recomendações</a:t>
            </a:r>
            <a:br>
              <a:rPr lang="pt-BR" sz="2800" dirty="0">
                <a:latin typeface="arial" panose="020B0604020202020204" pitchFamily="34" charset="0"/>
              </a:rPr>
            </a:br>
            <a:endParaRPr lang="fr-FR" sz="2800" dirty="0"/>
          </a:p>
        </p:txBody>
      </p:sp>
      <p:pic>
        <p:nvPicPr>
          <p:cNvPr id="6" name="Picture 2" descr="COP26: experts react to the UN climate summit and Glasgow Pact">
            <a:extLst>
              <a:ext uri="{FF2B5EF4-FFF2-40B4-BE49-F238E27FC236}">
                <a16:creationId xmlns:a16="http://schemas.microsoft.com/office/drawing/2014/main" id="{9AA6ECCA-38D1-47B0-81E8-67AD81293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23466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C2516-8F5C-4B81-A452-B388CE79C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301" y="1659755"/>
            <a:ext cx="5715699" cy="4508210"/>
          </a:xfrm>
        </p:spPr>
        <p:txBody>
          <a:bodyPr>
            <a:normAutofit/>
          </a:bodyPr>
          <a:lstStyle/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edução global das emissões de CO</a:t>
            </a:r>
            <a:r>
              <a:rPr lang="pt-BR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em 45% até 2030, em comparação com 2010, e de neutralidade de CO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até 2050;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NDC nacionais implementados- aumento de Tº ate 1.5ºC;</a:t>
            </a:r>
          </a:p>
          <a:p>
            <a:pPr algn="just"/>
            <a:r>
              <a:rPr lang="pt-B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Regulamentação do mercado de carbono e o comércio de emissões;</a:t>
            </a:r>
          </a:p>
          <a:p>
            <a:pPr algn="just"/>
            <a:r>
              <a:rPr lang="pt-B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Valorização dos  ecossistemas- NbS,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novas fontes de energia, captura, utilização e armazenamento de carbono;</a:t>
            </a:r>
          </a:p>
          <a:p>
            <a:pPr algn="just"/>
            <a:r>
              <a:rPr lang="pt-B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Abandono do carvão e combustíveis fósseis;</a:t>
            </a:r>
          </a:p>
          <a:p>
            <a:pPr algn="just"/>
            <a:r>
              <a:rPr lang="fr-F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Financiamento</a:t>
            </a:r>
            <a:r>
              <a:rPr lang="fr-F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fr-F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emergentes</a:t>
            </a:r>
            <a:r>
              <a:rPr lang="fr-F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fr-F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Justiça</a:t>
            </a:r>
            <a:r>
              <a:rPr lang="fr-F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climática</a:t>
            </a:r>
            <a:r>
              <a:rPr lang="fr-F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Danos </a:t>
            </a:r>
            <a:r>
              <a:rPr lang="fr-F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climáticos</a:t>
            </a:r>
            <a:r>
              <a:rPr lang="fr-F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</a:t>
            </a:r>
            <a:r>
              <a:rPr lang="fr-F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27;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5E7FE-281C-44A3-AF26-60E35D2CD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2" y="6167970"/>
            <a:ext cx="12105962" cy="690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686381-402F-4253-AB3D-1F93344EE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74" y="178905"/>
            <a:ext cx="1420931" cy="9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0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7A2B94-9D66-47CD-AFE0-D19AAF8C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82" y="66130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Mudancas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climáticas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medidas  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CF2D7-FD34-452E-ABE7-A779AB3BB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2596" y="2218149"/>
            <a:ext cx="5157786" cy="5319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/>
              <a:t>Adaptação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EEBEE-1362-46BC-BA84-9732F3523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596" y="2969303"/>
            <a:ext cx="5157787" cy="26717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pt-BR" dirty="0">
                <a:solidFill>
                  <a:schemeClr val="dk1"/>
                </a:solidFill>
              </a:rPr>
              <a:t>Respostas aos impactos atuais e potenciais, com objetivo de minimizar possíveis danos e aproveitar as oportunidades potenciais.</a:t>
            </a:r>
            <a:endParaRPr lang="fr-FR" dirty="0">
              <a:solidFill>
                <a:schemeClr val="dk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4E1DE7-6644-470D-9D86-D2E96CBC8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6551" y="2217593"/>
            <a:ext cx="5157786" cy="525917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/>
              <a:t>Mitigação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54E00F-05F7-49EA-9BA0-2C299EECA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3363" y="2913101"/>
            <a:ext cx="5183188" cy="2671762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Redução na emissão de gases do efeito estufa geradas pelas actividades humanas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A554B-C277-47D7-BE7B-0E1B519F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2" y="6167970"/>
            <a:ext cx="12105962" cy="690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50B66B-60FB-472C-B1AD-764A95341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74" y="178905"/>
            <a:ext cx="1420931" cy="9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5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6D2AE-E8DB-4E3C-9270-0CA27489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Tecnologias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aplicadas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ás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medidas de adaptação</a:t>
            </a:r>
            <a:endParaRPr lang="fr-FR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E3CCF-22E6-4DA8-8654-13F00175F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441448"/>
            <a:ext cx="7478878" cy="36459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PT" sz="1900" dirty="0">
                <a:latin typeface="Lato" panose="020F0502020204030203" pitchFamily="34" charset="0"/>
              </a:rPr>
              <a:t>Tecnologias digitais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PT" sz="1900" dirty="0">
                <a:latin typeface="Lato" panose="020F0502020204030203" pitchFamily="34" charset="0"/>
              </a:rPr>
              <a:t>Maior conectividade com menor  pegada ecológica – redução dos GEE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1900" dirty="0">
                <a:latin typeface="Lato" panose="020F0502020204030203" pitchFamily="34" charset="0"/>
              </a:rPr>
              <a:t>Inteligência artificial- uso de Softwares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1900" dirty="0">
                <a:latin typeface="Lato" panose="020F0502020204030203" pitchFamily="34" charset="0"/>
              </a:rPr>
              <a:t>Segurança alimentar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1900" dirty="0">
                <a:latin typeface="Lato" panose="020F0502020204030203" pitchFamily="34" charset="0"/>
              </a:rPr>
              <a:t>Controle  de emissões de gazes e de poluentes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1900" dirty="0" err="1">
                <a:latin typeface="Lato" panose="020F0502020204030203" pitchFamily="34" charset="0"/>
              </a:rPr>
              <a:t>NbS</a:t>
            </a:r>
            <a:r>
              <a:rPr lang="pt-PT" sz="1900" dirty="0">
                <a:latin typeface="Lato" panose="020F0502020204030203" pitchFamily="34" charset="0"/>
              </a:rPr>
              <a:t>- Soluções baseadas na Natureza/ Economia verde e Azul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1900" dirty="0">
                <a:latin typeface="Lato" panose="020F0502020204030203" pitchFamily="34" charset="0"/>
              </a:rPr>
              <a:t>Prevenção  e gestão de catástrofes naturais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1900" dirty="0">
                <a:latin typeface="Lato" panose="020F0502020204030203" pitchFamily="34" charset="0"/>
              </a:rPr>
              <a:t>Agricultura de precisão e pecuária moderna (gestão da água, tipos de irrigação, qualidade de solos, controle de nutrientes, controle de pragas,  maior produtividade e menor impacto)</a:t>
            </a:r>
            <a:endParaRPr lang="fr-FR" sz="1900" dirty="0">
              <a:latin typeface="Lato" panose="020F0502020204030203" pitchFamily="34" charset="0"/>
            </a:endParaRPr>
          </a:p>
          <a:p>
            <a:endParaRPr lang="fr-FR" sz="1900" dirty="0"/>
          </a:p>
        </p:txBody>
      </p:sp>
      <p:pic>
        <p:nvPicPr>
          <p:cNvPr id="2056" name="Picture 8" descr="Pegada Ecológica updated their cover photo. - Pegada Ecológica">
            <a:extLst>
              <a:ext uri="{FF2B5EF4-FFF2-40B4-BE49-F238E27FC236}">
                <a16:creationId xmlns:a16="http://schemas.microsoft.com/office/drawing/2014/main" id="{9FFE3EFE-77DE-496A-9A56-04A88CCD1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334" y="1398603"/>
            <a:ext cx="2492272" cy="17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 uso de Drones na Agricultura - Sudeste Online">
            <a:extLst>
              <a:ext uri="{FF2B5EF4-FFF2-40B4-BE49-F238E27FC236}">
                <a16:creationId xmlns:a16="http://schemas.microsoft.com/office/drawing/2014/main" id="{873C6FCF-5A57-4154-A4EB-EDCC60CD0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8958" y="3802157"/>
            <a:ext cx="3754387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74" y="178905"/>
            <a:ext cx="1420931" cy="98487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11873345" cy="575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600" b="1" dirty="0">
              <a:solidFill>
                <a:srgbClr val="0070C0"/>
              </a:solidFill>
            </a:endParaRPr>
          </a:p>
          <a:p>
            <a:pPr marL="914400" lvl="1" indent="-457200" algn="l">
              <a:buFont typeface="+mj-lt"/>
              <a:buAutoNum type="arabicPeriod"/>
            </a:pPr>
            <a:endParaRPr lang="pt-PT" dirty="0">
              <a:solidFill>
                <a:srgbClr val="FF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2" y="6167970"/>
            <a:ext cx="12105962" cy="6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16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6680</TotalTime>
  <Words>676</Words>
  <Application>Microsoft Office PowerPoint</Application>
  <PresentationFormat>Widescreen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</vt:lpstr>
      <vt:lpstr>Baguet Script</vt:lpstr>
      <vt:lpstr>Baskerville Old Face</vt:lpstr>
      <vt:lpstr>Book Antiqua</vt:lpstr>
      <vt:lpstr>Calibri</vt:lpstr>
      <vt:lpstr>Calibri Light</vt:lpstr>
      <vt:lpstr>Lato</vt:lpstr>
      <vt:lpstr>Wingdings</vt:lpstr>
      <vt:lpstr>Office Theme</vt:lpstr>
      <vt:lpstr>              Reunião  temática  UIP-CPLP Cabo Verde- Mudanças climáticas face aos desafios do Desenvolvimento sustentável”  PAINEL 2  Boas práticas: a utilização de novas tecnologias como estratégias para o aumento de capacidade de resiliência face aos efeitos  das mudanças climáticas </vt:lpstr>
      <vt:lpstr>   Sumário: </vt:lpstr>
      <vt:lpstr>Cenários globais </vt:lpstr>
      <vt:lpstr>  </vt:lpstr>
      <vt:lpstr>PowerPoint Presentation</vt:lpstr>
      <vt:lpstr>Mudanças climáticas – uma prioridade  global </vt:lpstr>
      <vt:lpstr>Cop 26 – Principais Recomendações </vt:lpstr>
      <vt:lpstr>Mudancas climáticas: medidas  </vt:lpstr>
      <vt:lpstr>Tecnologias – aplicadas ás medidas de adaptação</vt:lpstr>
      <vt:lpstr>Tecnologias – aplicadas ás medidas de mitigação</vt:lpstr>
      <vt:lpstr>Tecnologias – aplicadas ás medidas de Mitigação</vt:lpstr>
      <vt:lpstr>Conclusões e recomendações para uma melhor resiliência</vt:lpstr>
      <vt:lpstr>PowerPoint Presentation</vt:lpstr>
      <vt:lpstr>“O planeta  sobrevive sem nós,  considerar as questões ambientais é garantir a permanência humana neste lindo Planeta hoje e amanha!”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Retiro do pessoal do Escritório Conjunto de UNDP, UNFPA e UNICEF</dc:title>
  <dc:creator>Anita PINTO</dc:creator>
  <cp:lastModifiedBy>Maria Benchimol</cp:lastModifiedBy>
  <cp:revision>103</cp:revision>
  <dcterms:created xsi:type="dcterms:W3CDTF">2018-09-27T16:30:32Z</dcterms:created>
  <dcterms:modified xsi:type="dcterms:W3CDTF">2022-07-19T01:45:26Z</dcterms:modified>
</cp:coreProperties>
</file>