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3" r:id="rId4"/>
    <p:sldId id="275" r:id="rId5"/>
    <p:sldId id="277" r:id="rId6"/>
    <p:sldId id="290" r:id="rId7"/>
    <p:sldId id="294" r:id="rId8"/>
    <p:sldId id="301" r:id="rId9"/>
    <p:sldId id="296" r:id="rId10"/>
    <p:sldId id="303" r:id="rId11"/>
    <p:sldId id="287" r:id="rId12"/>
    <p:sldId id="307" r:id="rId13"/>
    <p:sldId id="285" r:id="rId14"/>
    <p:sldId id="306" r:id="rId15"/>
    <p:sldId id="308" r:id="rId16"/>
    <p:sldId id="258" r:id="rId17"/>
    <p:sldId id="309" r:id="rId18"/>
    <p:sldId id="259" r:id="rId19"/>
    <p:sldId id="310" r:id="rId20"/>
    <p:sldId id="311" r:id="rId21"/>
    <p:sldId id="288" r:id="rId22"/>
    <p:sldId id="312" r:id="rId23"/>
    <p:sldId id="289" r:id="rId24"/>
  </p:sldIdLst>
  <p:sldSz cx="9144000" cy="6858000" type="screen4x3"/>
  <p:notesSz cx="6669088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1B1BC0-66A9-524E-84E2-3E94FA951853}">
          <p14:sldIdLst>
            <p14:sldId id="256"/>
            <p14:sldId id="257"/>
            <p14:sldId id="273"/>
            <p14:sldId id="275"/>
            <p14:sldId id="277"/>
            <p14:sldId id="290"/>
            <p14:sldId id="294"/>
            <p14:sldId id="301"/>
            <p14:sldId id="296"/>
            <p14:sldId id="303"/>
            <p14:sldId id="287"/>
            <p14:sldId id="307"/>
            <p14:sldId id="285"/>
            <p14:sldId id="306"/>
            <p14:sldId id="308"/>
            <p14:sldId id="258"/>
            <p14:sldId id="309"/>
            <p14:sldId id="259"/>
            <p14:sldId id="310"/>
            <p14:sldId id="311"/>
            <p14:sldId id="288"/>
            <p14:sldId id="312"/>
            <p14:sldId id="289"/>
          </p14:sldIdLst>
        </p14:section>
        <p14:section name="Untitled Section" id="{9FCFECE9-AF5E-0444-96EA-EF7BE38CE4B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765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765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374A79CF-92A8-4162-99F3-8E98057CA8FD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889938" cy="49765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1044"/>
            <a:ext cx="2889938" cy="49765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2AEDAE65-ADFC-4BD9-BFB9-6B462C01EC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4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1DE30-C810-884A-962D-E17ABA89770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1700"/>
            <a:ext cx="5335588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181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1C9A8-1F18-B943-A303-0E26950831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1C9A8-1F18-B943-A303-0E2695083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4F2A75-5181-4E42-BB2C-1D6657C64C2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85BB6A-292D-264D-8716-990202FB24CF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4301" y="1977238"/>
            <a:ext cx="7754485" cy="2192907"/>
          </a:xfrm>
        </p:spPr>
        <p:txBody>
          <a:bodyPr/>
          <a:lstStyle/>
          <a:p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br>
              <a:rPr lang="pt-PT" sz="2400" dirty="0">
                <a:effectLst/>
              </a:rPr>
            </a:br>
            <a:r>
              <a:rPr lang="pt-PT" sz="2600" dirty="0">
                <a:solidFill>
                  <a:schemeClr val="tx1"/>
                </a:solidFill>
                <a:effectLst/>
              </a:rPr>
              <a:t>“A Importância da Restauração </a:t>
            </a:r>
            <a:r>
              <a:rPr lang="pt-PT" sz="2600" dirty="0" err="1">
                <a:solidFill>
                  <a:schemeClr val="tx1"/>
                </a:solidFill>
                <a:effectLst/>
              </a:rPr>
              <a:t>Agroflorestal</a:t>
            </a:r>
            <a:r>
              <a:rPr lang="pt-PT" sz="2600" dirty="0">
                <a:solidFill>
                  <a:schemeClr val="tx1"/>
                </a:solidFill>
                <a:effectLst/>
              </a:rPr>
              <a:t> como forma de Diminuir a Problemática dos Refugiados Climáticos” </a:t>
            </a:r>
            <a:br>
              <a:rPr lang="pt-PT" sz="1800" dirty="0">
                <a:solidFill>
                  <a:schemeClr val="tx1"/>
                </a:solidFill>
                <a:effectLst/>
              </a:rPr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4301" y="5157827"/>
            <a:ext cx="7634338" cy="1334826"/>
          </a:xfrm>
        </p:spPr>
        <p:txBody>
          <a:bodyPr/>
          <a:lstStyle/>
          <a:p>
            <a:endParaRPr lang="pt-PT" sz="1800" b="1" dirty="0">
              <a:solidFill>
                <a:srgbClr val="000000"/>
              </a:solidFill>
              <a:effectLst/>
            </a:endParaRPr>
          </a:p>
          <a:p>
            <a:r>
              <a:rPr lang="pt-PT" sz="1800" b="1" dirty="0">
                <a:solidFill>
                  <a:srgbClr val="000000"/>
                </a:solidFill>
                <a:effectLst/>
              </a:rPr>
              <a:t>Apresentado Pela Deputada Lídia N. </a:t>
            </a:r>
            <a:r>
              <a:rPr lang="en-US" sz="1800" b="1" dirty="0">
                <a:solidFill>
                  <a:srgbClr val="000000"/>
                </a:solidFill>
                <a:effectLst/>
              </a:rPr>
              <a:t>D.S. Martins</a:t>
            </a:r>
          </a:p>
          <a:p>
            <a:endParaRPr lang="en-US" sz="1800" b="1" dirty="0">
              <a:solidFill>
                <a:srgbClr val="000000"/>
              </a:solidFill>
              <a:effectLst/>
            </a:endParaRPr>
          </a:p>
          <a:p>
            <a:r>
              <a:rPr lang="en-US" sz="1800" b="1" dirty="0">
                <a:solidFill>
                  <a:srgbClr val="000000"/>
                </a:solidFill>
                <a:effectLst/>
              </a:rPr>
              <a:t>Praia, </a:t>
            </a:r>
            <a:r>
              <a:rPr lang="en-US" sz="1800" b="1" dirty="0" err="1">
                <a:solidFill>
                  <a:srgbClr val="000000"/>
                </a:solidFill>
                <a:effectLst/>
              </a:rPr>
              <a:t>Cabo</a:t>
            </a:r>
            <a:r>
              <a:rPr lang="en-US" sz="1800" b="1" dirty="0">
                <a:solidFill>
                  <a:srgbClr val="000000"/>
                </a:solidFill>
                <a:effectLst/>
              </a:rPr>
              <a:t> Verde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</a:rPr>
              <a:t>18-19 de </a:t>
            </a:r>
            <a:r>
              <a:rPr lang="en-US" sz="1800" b="1" dirty="0" err="1">
                <a:solidFill>
                  <a:srgbClr val="000000"/>
                </a:solidFill>
                <a:effectLst/>
              </a:rPr>
              <a:t>julho</a:t>
            </a:r>
            <a:r>
              <a:rPr lang="en-US" sz="1800" b="1" dirty="0">
                <a:solidFill>
                  <a:srgbClr val="000000"/>
                </a:solidFill>
                <a:effectLst/>
              </a:rPr>
              <a:t> de 2022</a:t>
            </a:r>
            <a:br>
              <a:rPr lang="en-US" sz="1800" b="1" dirty="0">
                <a:solidFill>
                  <a:srgbClr val="000000"/>
                </a:solidFill>
                <a:effectLst/>
              </a:rPr>
            </a:b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Paralmento_national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27" y="301062"/>
            <a:ext cx="2056112" cy="1676175"/>
          </a:xfrm>
          <a:prstGeom prst="rect">
            <a:avLst/>
          </a:prstGeom>
        </p:spPr>
      </p:pic>
      <p:pic>
        <p:nvPicPr>
          <p:cNvPr id="6" name="Picture 5" descr="289667578_580107750373622_535864882490569223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00" y="301062"/>
            <a:ext cx="2832023" cy="1676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4448" y="4370200"/>
            <a:ext cx="7634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/>
              <a:t>Reunião Temática da União </a:t>
            </a:r>
            <a:r>
              <a:rPr lang="pt-PT" sz="2000" b="1" dirty="0" err="1"/>
              <a:t>Inter-Parlamentar</a:t>
            </a:r>
            <a:r>
              <a:rPr lang="pt-PT" sz="2000" b="1" dirty="0"/>
              <a:t> (UIP)-CPLP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99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845126" cy="703513"/>
          </a:xfrm>
        </p:spPr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Ações implementadas </a:t>
            </a:r>
            <a:r>
              <a:rPr lang="en-US" sz="3600" dirty="0">
                <a:solidFill>
                  <a:schemeClr val="tx1"/>
                </a:solidFill>
              </a:rPr>
              <a:t>(</a:t>
            </a:r>
            <a:r>
              <a:rPr lang="en-US" sz="3600" dirty="0"/>
              <a:t>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6" y="1459925"/>
            <a:ext cx="8817364" cy="522653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pt-PT" sz="3200" dirty="0">
                <a:solidFill>
                  <a:srgbClr val="000000"/>
                </a:solidFill>
              </a:rPr>
              <a:t>A PERMATIL,  Organização Não Governamental,  criou </a:t>
            </a:r>
            <a:r>
              <a:rPr lang="pt-PT" sz="3200" b="1" u="sng" dirty="0">
                <a:solidFill>
                  <a:srgbClr val="000000"/>
                </a:solidFill>
              </a:rPr>
              <a:t>252 hortas </a:t>
            </a:r>
            <a:r>
              <a:rPr lang="pt-PT" sz="3200" b="1" dirty="0">
                <a:solidFill>
                  <a:srgbClr val="000000"/>
                </a:solidFill>
              </a:rPr>
              <a:t>de </a:t>
            </a:r>
            <a:r>
              <a:rPr lang="pt-PT" sz="3200" b="1" dirty="0" err="1">
                <a:solidFill>
                  <a:srgbClr val="000000"/>
                </a:solidFill>
              </a:rPr>
              <a:t>permacultura</a:t>
            </a:r>
            <a:r>
              <a:rPr lang="pt-PT" sz="3200" b="1" dirty="0">
                <a:solidFill>
                  <a:srgbClr val="000000"/>
                </a:solidFill>
              </a:rPr>
              <a:t> em escolas</a:t>
            </a:r>
            <a:r>
              <a:rPr lang="pt-PT" sz="3200" dirty="0">
                <a:solidFill>
                  <a:srgbClr val="000000"/>
                </a:solidFill>
              </a:rPr>
              <a:t> do território nacional. Esta iniciativa visa ensinar as crianças a produzirem fertilizante orgânico e a protegerem o meio ambiente, principalmente na prevenção da destruição da Natureza.</a:t>
            </a:r>
          </a:p>
          <a:p>
            <a:pPr>
              <a:buFont typeface="Wingdings" charset="2"/>
              <a:buChar char="q"/>
            </a:pPr>
            <a:r>
              <a:rPr lang="pt-PT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Preservação das </a:t>
            </a:r>
            <a:r>
              <a:rPr lang="en-US" sz="3200" dirty="0" err="1">
                <a:solidFill>
                  <a:schemeClr val="tx1"/>
                </a:solidFill>
              </a:rPr>
              <a:t>Fontes</a:t>
            </a:r>
            <a:r>
              <a:rPr lang="en-US" sz="3200" dirty="0">
                <a:solidFill>
                  <a:schemeClr val="tx1"/>
                </a:solidFill>
              </a:rPr>
              <a:t> da </a:t>
            </a:r>
            <a:r>
              <a:rPr lang="en-US" sz="3200" dirty="0" err="1">
                <a:solidFill>
                  <a:schemeClr val="tx1"/>
                </a:solidFill>
              </a:rPr>
              <a:t>Água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por</a:t>
            </a:r>
            <a:r>
              <a:rPr lang="en-US" sz="3200" dirty="0">
                <a:solidFill>
                  <a:schemeClr val="tx1"/>
                </a:solidFill>
              </a:rPr>
              <a:t> PERMATIL.</a:t>
            </a:r>
          </a:p>
          <a:p>
            <a:pPr>
              <a:buFont typeface="Wingdings" charset="2"/>
              <a:buChar char="q"/>
            </a:pPr>
            <a:r>
              <a:rPr lang="en-US" sz="3200" dirty="0">
                <a:solidFill>
                  <a:schemeClr val="tx1"/>
                </a:solidFill>
              </a:rPr>
              <a:t> Intensificação do </a:t>
            </a:r>
            <a:r>
              <a:rPr lang="en-US" sz="3200" dirty="0" err="1">
                <a:solidFill>
                  <a:schemeClr val="tx1"/>
                </a:solidFill>
              </a:rPr>
              <a:t>cultivo</a:t>
            </a:r>
            <a:r>
              <a:rPr lang="en-US" sz="3200" dirty="0">
                <a:solidFill>
                  <a:schemeClr val="tx1"/>
                </a:solidFill>
              </a:rPr>
              <a:t> de Mangroves </a:t>
            </a:r>
            <a:r>
              <a:rPr lang="en-US" sz="3200" dirty="0" err="1">
                <a:solidFill>
                  <a:schemeClr val="tx1"/>
                </a:solidFill>
              </a:rPr>
              <a:t>nas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àreas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costeiras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charset="2"/>
              <a:buChar char="q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22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698828" cy="783831"/>
          </a:xfrm>
        </p:spPr>
        <p:txBody>
          <a:bodyPr/>
          <a:lstStyle/>
          <a:p>
            <a:r>
              <a:rPr lang="pt-PT" sz="3200" dirty="0">
                <a:solidFill>
                  <a:schemeClr val="tx1"/>
                </a:solidFill>
              </a:rPr>
              <a:t>Apoios dos Parceiros de Desenvolvimento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8" y="1237443"/>
            <a:ext cx="4500380" cy="550741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800" dirty="0"/>
              <a:t> </a:t>
            </a:r>
            <a:r>
              <a:rPr lang="pt-PT" sz="2800" dirty="0">
                <a:solidFill>
                  <a:srgbClr val="000000"/>
                </a:solidFill>
              </a:rPr>
              <a:t>A União Europeia e a GIZ são os maiores doadores para iniciativas de Restauração Agroflorestal em Timor-Leste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 A UE &amp; a GIZ </a:t>
            </a:r>
            <a:r>
              <a:rPr lang="en-US" sz="2800" dirty="0" err="1">
                <a:solidFill>
                  <a:srgbClr val="000000"/>
                </a:solidFill>
              </a:rPr>
              <a:t>têm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como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compromisso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apoiar</a:t>
            </a:r>
            <a:r>
              <a:rPr lang="en-US" sz="2800" dirty="0">
                <a:solidFill>
                  <a:srgbClr val="000000"/>
                </a:solidFill>
              </a:rPr>
              <a:t> com </a:t>
            </a:r>
            <a:r>
              <a:rPr lang="en-US" sz="2800" b="1" u="sng" dirty="0">
                <a:solidFill>
                  <a:srgbClr val="000000"/>
                </a:solidFill>
              </a:rPr>
              <a:t>$ 26 </a:t>
            </a:r>
            <a:r>
              <a:rPr lang="en-US" sz="2800" b="1" u="sng" dirty="0" err="1">
                <a:solidFill>
                  <a:srgbClr val="000000"/>
                </a:solidFill>
              </a:rPr>
              <a:t>milhões</a:t>
            </a:r>
            <a:r>
              <a:rPr lang="en-US" sz="2800" b="1" u="sng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iniciativas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Restauração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Agroflorestal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próximos</a:t>
            </a:r>
            <a:r>
              <a:rPr lang="en-US" sz="2800" dirty="0">
                <a:solidFill>
                  <a:srgbClr val="000000"/>
                </a:solidFill>
              </a:rPr>
              <a:t> 5 </a:t>
            </a:r>
            <a:r>
              <a:rPr lang="en-US" sz="2800" dirty="0" err="1">
                <a:solidFill>
                  <a:srgbClr val="000000"/>
                </a:solidFill>
              </a:rPr>
              <a:t>anos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até</a:t>
            </a:r>
            <a:r>
              <a:rPr lang="en-US" sz="2800" dirty="0">
                <a:solidFill>
                  <a:srgbClr val="000000"/>
                </a:solidFill>
              </a:rPr>
              <a:t> 2027) 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290919212_1658232337878384_761482495872199856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38" y="1370857"/>
            <a:ext cx="4218818" cy="2731533"/>
          </a:xfrm>
          <a:prstGeom prst="rect">
            <a:avLst/>
          </a:prstGeom>
        </p:spPr>
      </p:pic>
      <p:pic>
        <p:nvPicPr>
          <p:cNvPr id="6" name="Picture 5" descr="292303025_736085067651638_843039982812257519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38" y="4102390"/>
            <a:ext cx="4218818" cy="24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Apoios dos Parceiros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81" y="1801906"/>
            <a:ext cx="8817363" cy="4840755"/>
          </a:xfrm>
        </p:spPr>
        <p:txBody>
          <a:bodyPr/>
          <a:lstStyle/>
          <a:p>
            <a:pPr algn="just">
              <a:buFont typeface="Wingdings" charset="2"/>
              <a:buChar char="q"/>
            </a:pPr>
            <a:r>
              <a:rPr lang="en-US" dirty="0"/>
              <a:t> </a:t>
            </a:r>
            <a:r>
              <a:rPr lang="pt-PT" sz="3200" dirty="0">
                <a:solidFill>
                  <a:srgbClr val="000000"/>
                </a:solidFill>
              </a:rPr>
              <a:t>Timor-Leste criou a </a:t>
            </a:r>
            <a:r>
              <a:rPr lang="pt-PT" sz="3200" b="1" u="sng" dirty="0">
                <a:solidFill>
                  <a:srgbClr val="000000"/>
                </a:solidFill>
              </a:rPr>
              <a:t>Autoridade Nacional Designada</a:t>
            </a:r>
            <a:r>
              <a:rPr lang="pt-PT" sz="3200" dirty="0">
                <a:solidFill>
                  <a:srgbClr val="000000"/>
                </a:solidFill>
              </a:rPr>
              <a:t> </a:t>
            </a:r>
            <a:r>
              <a:rPr lang="pt-PT" sz="3200" b="1" dirty="0">
                <a:solidFill>
                  <a:srgbClr val="000000"/>
                </a:solidFill>
              </a:rPr>
              <a:t>da Secretaria de Estado do Ambiente</a:t>
            </a:r>
            <a:r>
              <a:rPr lang="pt-PT" sz="3200" dirty="0">
                <a:solidFill>
                  <a:srgbClr val="000000"/>
                </a:solidFill>
              </a:rPr>
              <a:t> para facilitar a coordenação e comunicação com o </a:t>
            </a:r>
            <a:r>
              <a:rPr lang="pt-PT" sz="3200" b="1" u="sng" dirty="0">
                <a:solidFill>
                  <a:srgbClr val="000000"/>
                </a:solidFill>
              </a:rPr>
              <a:t>Secretariado do Fundo Verde para o Clima (FVC)</a:t>
            </a:r>
            <a:r>
              <a:rPr lang="pt-PT" sz="3200" dirty="0">
                <a:solidFill>
                  <a:srgbClr val="000000"/>
                </a:solidFill>
              </a:rPr>
              <a:t> e, consequentemente, teve acesso ao financiamento de </a:t>
            </a:r>
            <a:r>
              <a:rPr lang="pt-PT" sz="3200" b="1" dirty="0">
                <a:solidFill>
                  <a:srgbClr val="000000"/>
                </a:solidFill>
              </a:rPr>
              <a:t>$ 22,3 milhões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pt-PT" sz="3200" dirty="0">
                <a:solidFill>
                  <a:srgbClr val="000000"/>
                </a:solidFill>
              </a:rPr>
              <a:t> para a criação de infraestruturas de pequena escala em várias zonas rurais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228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595988"/>
            <a:ext cx="7272339" cy="642703"/>
          </a:xfrm>
        </p:spPr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Verbas alocadas no OGE 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46" y="1781109"/>
            <a:ext cx="8822180" cy="489075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 </a:t>
            </a:r>
            <a:r>
              <a:rPr lang="en-US" sz="3200" dirty="0" err="1">
                <a:solidFill>
                  <a:srgbClr val="000000"/>
                </a:solidFill>
              </a:rPr>
              <a:t>Secretário</a:t>
            </a:r>
            <a:r>
              <a:rPr lang="en-US" sz="3200" dirty="0">
                <a:solidFill>
                  <a:srgbClr val="000000"/>
                </a:solidFill>
              </a:rPr>
              <a:t> de Estado do </a:t>
            </a:r>
            <a:r>
              <a:rPr lang="en-US" sz="3200" dirty="0" err="1">
                <a:solidFill>
                  <a:srgbClr val="000000"/>
                </a:solidFill>
              </a:rPr>
              <a:t>Ambiente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tem</a:t>
            </a:r>
            <a:r>
              <a:rPr lang="en-US" sz="3200" dirty="0">
                <a:solidFill>
                  <a:srgbClr val="000000"/>
                </a:solidFill>
              </a:rPr>
              <a:t>, no </a:t>
            </a:r>
            <a:r>
              <a:rPr lang="en-US" sz="3200" dirty="0" err="1">
                <a:solidFill>
                  <a:srgbClr val="000000"/>
                </a:solidFill>
              </a:rPr>
              <a:t>Orçamento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Geral</a:t>
            </a:r>
            <a:r>
              <a:rPr lang="en-US" sz="3200" dirty="0">
                <a:solidFill>
                  <a:srgbClr val="000000"/>
                </a:solidFill>
              </a:rPr>
              <a:t> do Estado para 2022, </a:t>
            </a:r>
            <a:r>
              <a:rPr lang="en-US" sz="3200" b="1" u="sng" dirty="0">
                <a:solidFill>
                  <a:srgbClr val="000000"/>
                </a:solidFill>
              </a:rPr>
              <a:t>$ 3,2 </a:t>
            </a:r>
            <a:r>
              <a:rPr lang="en-US" sz="3200" b="1" u="sng" dirty="0" err="1">
                <a:solidFill>
                  <a:srgbClr val="000000"/>
                </a:solidFill>
              </a:rPr>
              <a:t>milhões</a:t>
            </a:r>
            <a:r>
              <a:rPr lang="en-US" sz="3200" dirty="0">
                <a:solidFill>
                  <a:srgbClr val="000000"/>
                </a:solidFill>
              </a:rPr>
              <a:t> para </a:t>
            </a:r>
            <a:r>
              <a:rPr lang="en-US" sz="3200" dirty="0" err="1">
                <a:solidFill>
                  <a:srgbClr val="000000"/>
                </a:solidFill>
              </a:rPr>
              <a:t>dar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respostas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adequadas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mitigação</a:t>
            </a:r>
            <a:r>
              <a:rPr lang="en-US" sz="3200" dirty="0">
                <a:solidFill>
                  <a:srgbClr val="000000"/>
                </a:solidFill>
              </a:rPr>
              <a:t> das </a:t>
            </a:r>
            <a:r>
              <a:rPr lang="en-US" sz="3200" dirty="0" err="1">
                <a:solidFill>
                  <a:srgbClr val="000000"/>
                </a:solidFill>
              </a:rPr>
              <a:t>consequências</a:t>
            </a:r>
            <a:r>
              <a:rPr lang="en-US" sz="3200" dirty="0">
                <a:solidFill>
                  <a:srgbClr val="000000"/>
                </a:solidFill>
              </a:rPr>
              <a:t> das </a:t>
            </a:r>
            <a:r>
              <a:rPr lang="en-US" sz="3200" dirty="0" err="1">
                <a:solidFill>
                  <a:srgbClr val="000000"/>
                </a:solidFill>
              </a:rPr>
              <a:t>alterações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climáticas</a:t>
            </a:r>
            <a:r>
              <a:rPr lang="en-US" sz="3200" dirty="0">
                <a:solidFill>
                  <a:srgbClr val="000000"/>
                </a:solidFill>
              </a:rPr>
              <a:t>. </a:t>
            </a:r>
          </a:p>
          <a:p>
            <a:pPr>
              <a:buFont typeface="Wingdings" charset="2"/>
              <a:buChar char="q"/>
            </a:pPr>
            <a:r>
              <a:rPr lang="en-US" sz="3200" dirty="0">
                <a:solidFill>
                  <a:srgbClr val="000000"/>
                </a:solidFill>
              </a:rPr>
              <a:t> A </a:t>
            </a:r>
            <a:r>
              <a:rPr lang="en-US" sz="3200" dirty="0" err="1">
                <a:solidFill>
                  <a:srgbClr val="000000"/>
                </a:solidFill>
              </a:rPr>
              <a:t>Direção</a:t>
            </a:r>
            <a:r>
              <a:rPr lang="en-US" sz="3200" dirty="0">
                <a:solidFill>
                  <a:srgbClr val="000000"/>
                </a:solidFill>
              </a:rPr>
              <a:t> Nacional das </a:t>
            </a:r>
            <a:r>
              <a:rPr lang="en-US" sz="3200" dirty="0" err="1">
                <a:solidFill>
                  <a:srgbClr val="000000"/>
                </a:solidFill>
              </a:rPr>
              <a:t>Florestas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tem</a:t>
            </a:r>
            <a:r>
              <a:rPr lang="en-US" sz="3200" dirty="0">
                <a:solidFill>
                  <a:srgbClr val="000000"/>
                </a:solidFill>
              </a:rPr>
              <a:t>, no </a:t>
            </a:r>
            <a:r>
              <a:rPr lang="en-US" sz="3200" dirty="0" err="1">
                <a:solidFill>
                  <a:srgbClr val="000000"/>
                </a:solidFill>
              </a:rPr>
              <a:t>Orçamento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Geral</a:t>
            </a:r>
            <a:r>
              <a:rPr lang="en-US" sz="3200" dirty="0">
                <a:solidFill>
                  <a:srgbClr val="000000"/>
                </a:solidFill>
              </a:rPr>
              <a:t> do Estado para 2022, </a:t>
            </a:r>
            <a:r>
              <a:rPr lang="en-US" sz="3200" b="1" u="sng" dirty="0">
                <a:solidFill>
                  <a:srgbClr val="000000"/>
                </a:solidFill>
              </a:rPr>
              <a:t>$ 473,878.00</a:t>
            </a:r>
            <a:r>
              <a:rPr lang="en-US" sz="3200" dirty="0">
                <a:solidFill>
                  <a:srgbClr val="000000"/>
                </a:solidFill>
              </a:rPr>
              <a:t> para </a:t>
            </a:r>
            <a:r>
              <a:rPr lang="en-US" sz="3200" dirty="0" err="1">
                <a:solidFill>
                  <a:srgbClr val="000000"/>
                </a:solidFill>
              </a:rPr>
              <a:t>fazer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intervenções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adequadas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área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agroflorestal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1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93" y="274637"/>
            <a:ext cx="8770687" cy="469925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Medidas de </a:t>
            </a:r>
            <a:r>
              <a:rPr lang="en-US" sz="3600" dirty="0" err="1">
                <a:solidFill>
                  <a:srgbClr val="000000"/>
                </a:solidFill>
              </a:rPr>
              <a:t>Recuperação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Económica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2749"/>
            <a:ext cx="5458080" cy="566575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pt-PT" sz="2800" dirty="0">
                <a:solidFill>
                  <a:srgbClr val="000000"/>
                </a:solidFill>
              </a:rPr>
              <a:t>  O Governo de Timor-Leste introduziu os programas </a:t>
            </a:r>
            <a:r>
              <a:rPr lang="pt-PT" sz="2800" b="1" u="sng" dirty="0">
                <a:solidFill>
                  <a:srgbClr val="000000"/>
                </a:solidFill>
              </a:rPr>
              <a:t>“Cesta Básica”</a:t>
            </a:r>
            <a:r>
              <a:rPr lang="pt-PT" sz="2800" dirty="0">
                <a:solidFill>
                  <a:srgbClr val="000000"/>
                </a:solidFill>
              </a:rPr>
              <a:t> (programa de Cesta de Alimentos) e </a:t>
            </a:r>
            <a:r>
              <a:rPr lang="pt-PT" sz="2800" b="1" u="sng" dirty="0">
                <a:solidFill>
                  <a:srgbClr val="000000"/>
                </a:solidFill>
              </a:rPr>
              <a:t>“Bolsa da Mãe–Nova Geração”</a:t>
            </a:r>
            <a:r>
              <a:rPr lang="pt-PT" sz="2800" dirty="0">
                <a:solidFill>
                  <a:srgbClr val="000000"/>
                </a:solidFill>
              </a:rPr>
              <a:t> (destinado a gestantes e crianças).</a:t>
            </a:r>
          </a:p>
          <a:p>
            <a:pPr>
              <a:buFont typeface="Wingdings" charset="2"/>
              <a:buChar char="q"/>
            </a:pPr>
            <a:r>
              <a:rPr lang="pt-PT" sz="2800" dirty="0">
                <a:solidFill>
                  <a:srgbClr val="000000"/>
                </a:solidFill>
              </a:rPr>
              <a:t> O Presidente introduziu recentemente </a:t>
            </a:r>
            <a:r>
              <a:rPr lang="pt-PT" sz="2800" b="1" dirty="0">
                <a:solidFill>
                  <a:srgbClr val="000000"/>
                </a:solidFill>
              </a:rPr>
              <a:t>subsídios aos combustíveis </a:t>
            </a:r>
            <a:r>
              <a:rPr lang="pt-PT" sz="2800" dirty="0">
                <a:solidFill>
                  <a:srgbClr val="000000"/>
                </a:solidFill>
              </a:rPr>
              <a:t>para os operadores nacionais de transportes públicos </a:t>
            </a:r>
            <a:r>
              <a:rPr lang="en-US" sz="2800" dirty="0">
                <a:solidFill>
                  <a:srgbClr val="000000"/>
                </a:solidFill>
              </a:rPr>
              <a:t>e </a:t>
            </a:r>
            <a:r>
              <a:rPr lang="en-US" sz="2800" dirty="0" err="1">
                <a:solidFill>
                  <a:srgbClr val="000000"/>
                </a:solidFill>
              </a:rPr>
              <a:t>compradores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combustíveis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destinados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às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atividades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agrícolas</a:t>
            </a:r>
            <a:r>
              <a:rPr lang="en-US" sz="2800" dirty="0">
                <a:solidFill>
                  <a:srgbClr val="000000"/>
                </a:solidFill>
              </a:rPr>
              <a:t> e </a:t>
            </a:r>
            <a:r>
              <a:rPr lang="en-US" sz="2800" dirty="0" err="1">
                <a:solidFill>
                  <a:srgbClr val="000000"/>
                </a:solidFill>
              </a:rPr>
              <a:t>pesqueiras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78" y="1197140"/>
            <a:ext cx="3741702" cy="2681266"/>
          </a:xfrm>
          <a:prstGeom prst="rect">
            <a:avLst/>
          </a:prstGeom>
        </p:spPr>
      </p:pic>
      <p:pic>
        <p:nvPicPr>
          <p:cNvPr id="5" name="Picture 4" descr="290527561_3347616862128576_5186158419958507127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78" y="3878406"/>
            <a:ext cx="3840190" cy="27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8977945" cy="995497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Medidas de </a:t>
            </a:r>
            <a:r>
              <a:rPr lang="en-US" sz="4000" dirty="0" err="1">
                <a:solidFill>
                  <a:srgbClr val="000000"/>
                </a:solidFill>
              </a:rPr>
              <a:t>Recuperação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Económica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6300"/>
            <a:ext cx="8977945" cy="49017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pt-PT" sz="3600" dirty="0">
                <a:solidFill>
                  <a:srgbClr val="000000"/>
                </a:solidFill>
              </a:rPr>
              <a:t>Timor-Leste montou uma resposta robusta, implementou vários </a:t>
            </a:r>
            <a:r>
              <a:rPr lang="pt-PT" sz="3600" b="1" dirty="0">
                <a:solidFill>
                  <a:srgbClr val="000000"/>
                </a:solidFill>
              </a:rPr>
              <a:t>pacotes de estímulo económico</a:t>
            </a:r>
            <a:r>
              <a:rPr lang="pt-PT" sz="3600" dirty="0">
                <a:solidFill>
                  <a:srgbClr val="000000"/>
                </a:solidFill>
              </a:rPr>
              <a:t> para reforçar as medidas de saúde pública, para proteger as famílias vulneráveis e o </a:t>
            </a:r>
            <a:r>
              <a:rPr lang="pt-PT" sz="3600" dirty="0" err="1">
                <a:solidFill>
                  <a:srgbClr val="000000"/>
                </a:solidFill>
              </a:rPr>
              <a:t>setor</a:t>
            </a:r>
            <a:r>
              <a:rPr lang="pt-PT" sz="3600" dirty="0">
                <a:solidFill>
                  <a:srgbClr val="000000"/>
                </a:solidFill>
              </a:rPr>
              <a:t> empresarial através de subsídios e incentivos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560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70" y="291858"/>
            <a:ext cx="7904793" cy="60051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Desafios </a:t>
            </a:r>
            <a:r>
              <a:rPr lang="en-US" dirty="0" err="1">
                <a:solidFill>
                  <a:schemeClr val="tx1"/>
                </a:solidFill>
              </a:rPr>
              <a:t>Globais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23" y="1149853"/>
            <a:ext cx="4847036" cy="55258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pt-PT" sz="3200" dirty="0">
                <a:solidFill>
                  <a:srgbClr val="000000"/>
                </a:solidFill>
              </a:rPr>
              <a:t>Nas últimas décadas, o mundo passou por </a:t>
            </a:r>
            <a:r>
              <a:rPr lang="pt-PT" sz="3200" b="1" dirty="0">
                <a:solidFill>
                  <a:srgbClr val="000000"/>
                </a:solidFill>
              </a:rPr>
              <a:t>grandes transformações</a:t>
            </a:r>
            <a:r>
              <a:rPr lang="pt-PT" sz="3200" dirty="0">
                <a:solidFill>
                  <a:srgbClr val="000000"/>
                </a:solidFill>
              </a:rPr>
              <a:t>, política e economicamente. Embora muitos desafios globais permaneçam, eles cresceram em complexidade, em particular a </a:t>
            </a:r>
            <a:r>
              <a:rPr lang="pt-PT" sz="3200" b="1" dirty="0">
                <a:solidFill>
                  <a:srgbClr val="000000"/>
                </a:solidFill>
              </a:rPr>
              <a:t>degradação do meio ambiente</a:t>
            </a:r>
            <a:r>
              <a:rPr lang="pt-PT" sz="3200" dirty="0">
                <a:solidFill>
                  <a:srgbClr val="000000"/>
                </a:solidFill>
              </a:rPr>
              <a:t> e as </a:t>
            </a:r>
            <a:r>
              <a:rPr lang="pt-PT" sz="3200" b="1" dirty="0">
                <a:solidFill>
                  <a:srgbClr val="000000"/>
                </a:solidFill>
              </a:rPr>
              <a:t>mudanças climáticas</a:t>
            </a:r>
            <a:r>
              <a:rPr lang="pt-PT" sz="3200" dirty="0">
                <a:solidFill>
                  <a:srgbClr val="000000"/>
                </a:solidFill>
              </a:rPr>
              <a:t>, cada vez maiores</a:t>
            </a:r>
            <a:r>
              <a:rPr lang="en-US" sz="32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pt-PT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sz="2800" dirty="0"/>
          </a:p>
          <a:p>
            <a:pPr>
              <a:buFont typeface="Wingdings" charset="2"/>
              <a:buChar char="q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dirty="0"/>
          </a:p>
        </p:txBody>
      </p:sp>
      <p:pic>
        <p:nvPicPr>
          <p:cNvPr id="4" name="Picture 3" descr="u4tev5e8_ukraine-war_625x300_06_March_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59" y="1304243"/>
            <a:ext cx="4016322" cy="2659968"/>
          </a:xfrm>
          <a:prstGeom prst="rect">
            <a:avLst/>
          </a:prstGeom>
        </p:spPr>
      </p:pic>
      <p:pic>
        <p:nvPicPr>
          <p:cNvPr id="5" name="Picture 4" descr="ukrain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59" y="3723956"/>
            <a:ext cx="4016322" cy="29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1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0790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Desafios </a:t>
            </a:r>
            <a:r>
              <a:rPr lang="en-US" dirty="0" err="1">
                <a:solidFill>
                  <a:schemeClr val="tx1"/>
                </a:solidFill>
              </a:rPr>
              <a:t>Globais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6" y="1547521"/>
            <a:ext cx="8656782" cy="5065941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pt-PT" sz="3600" dirty="0">
                <a:solidFill>
                  <a:srgbClr val="000000"/>
                </a:solidFill>
              </a:rPr>
              <a:t>Os </a:t>
            </a:r>
            <a:r>
              <a:rPr lang="pt-PT" sz="3600" b="1" dirty="0">
                <a:solidFill>
                  <a:srgbClr val="000000"/>
                </a:solidFill>
              </a:rPr>
              <a:t>impactos socioeconómicos do Covid-19</a:t>
            </a:r>
            <a:r>
              <a:rPr lang="pt-PT" sz="3600" dirty="0">
                <a:solidFill>
                  <a:srgbClr val="000000"/>
                </a:solidFill>
              </a:rPr>
              <a:t>, nos últimos 3 anos, na vida dos cidadãos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pt-PT" sz="3600" dirty="0">
                <a:solidFill>
                  <a:srgbClr val="000000"/>
                </a:solidFill>
              </a:rPr>
              <a:t> A guerra em curso entre a Rússia e a Ucrânia </a:t>
            </a:r>
            <a:r>
              <a:rPr lang="pt-PT" sz="3600" b="1" u="sng" dirty="0">
                <a:solidFill>
                  <a:srgbClr val="000000"/>
                </a:solidFill>
              </a:rPr>
              <a:t>contribuiu imensamente para a inflação global de 7,9%</a:t>
            </a:r>
            <a:r>
              <a:rPr lang="pt-PT" sz="3600" dirty="0">
                <a:solidFill>
                  <a:srgbClr val="000000"/>
                </a:solidFill>
              </a:rPr>
              <a:t> .</a:t>
            </a:r>
          </a:p>
          <a:p>
            <a:pPr>
              <a:buFont typeface="Wingdings" charset="2"/>
              <a:buChar char="q"/>
            </a:pPr>
            <a:r>
              <a:rPr lang="pt-PT" sz="3600" dirty="0">
                <a:solidFill>
                  <a:srgbClr val="000000"/>
                </a:solidFill>
              </a:rPr>
              <a:t> A </a:t>
            </a:r>
            <a:r>
              <a:rPr lang="pt-PT" sz="3600" b="1" dirty="0">
                <a:solidFill>
                  <a:srgbClr val="000000"/>
                </a:solidFill>
              </a:rPr>
              <a:t>capacidade de compra está a diminuir drasticamente</a:t>
            </a:r>
            <a:r>
              <a:rPr lang="pt-PT" sz="3600" dirty="0">
                <a:solidFill>
                  <a:srgbClr val="000000"/>
                </a:solidFill>
              </a:rPr>
              <a:t> a nível global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7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194728"/>
            <a:ext cx="7272339" cy="491437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Desafios </a:t>
            </a:r>
            <a:r>
              <a:rPr lang="en-US" sz="3600" dirty="0" err="1">
                <a:solidFill>
                  <a:schemeClr val="tx1"/>
                </a:solidFill>
              </a:rPr>
              <a:t>específicos</a:t>
            </a:r>
            <a:r>
              <a:rPr lang="en-US" sz="3600" dirty="0">
                <a:solidFill>
                  <a:schemeClr val="tx1"/>
                </a:solidFill>
              </a:rPr>
              <a:t> de Timor-Leste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5217787" cy="5790233"/>
          </a:xfrm>
        </p:spPr>
        <p:txBody>
          <a:bodyPr>
            <a:normAutofit fontScale="32500" lnSpcReduction="20000"/>
          </a:bodyPr>
          <a:lstStyle/>
          <a:p>
            <a:pPr>
              <a:buFont typeface="Wingdings" charset="2"/>
              <a:buChar char="q"/>
            </a:pPr>
            <a:r>
              <a:rPr lang="en-US" sz="5600" dirty="0">
                <a:solidFill>
                  <a:srgbClr val="000000"/>
                </a:solidFill>
              </a:rPr>
              <a:t> </a:t>
            </a:r>
            <a:r>
              <a:rPr lang="pt-PT" sz="9800" dirty="0">
                <a:solidFill>
                  <a:srgbClr val="000000"/>
                </a:solidFill>
              </a:rPr>
              <a:t>Muitos negócios foram encerrados durante o período de </a:t>
            </a:r>
            <a:r>
              <a:rPr lang="pt-PT" sz="9800" b="1" dirty="0">
                <a:solidFill>
                  <a:srgbClr val="000000"/>
                </a:solidFill>
              </a:rPr>
              <a:t>Covid-19</a:t>
            </a:r>
            <a:r>
              <a:rPr lang="pt-PT" sz="9800" dirty="0">
                <a:solidFill>
                  <a:srgbClr val="000000"/>
                </a:solidFill>
              </a:rPr>
              <a:t>, e muitas pessoas perderam os seus empregos, o que afeta severamente a vida dos nossos cidadãos.</a:t>
            </a:r>
            <a:endParaRPr lang="en-US" sz="9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9800" dirty="0">
                <a:solidFill>
                  <a:srgbClr val="000000"/>
                </a:solidFill>
              </a:rPr>
              <a:t> </a:t>
            </a:r>
            <a:r>
              <a:rPr lang="pt-PT" sz="9800" dirty="0">
                <a:solidFill>
                  <a:srgbClr val="000000"/>
                </a:solidFill>
              </a:rPr>
              <a:t>Timor-Leste foi atingido pelo </a:t>
            </a:r>
            <a:r>
              <a:rPr lang="pt-PT" sz="9800" b="1" dirty="0">
                <a:solidFill>
                  <a:srgbClr val="000000"/>
                </a:solidFill>
              </a:rPr>
              <a:t>ciclone tropical </a:t>
            </a:r>
            <a:r>
              <a:rPr lang="pt-PT" sz="9800" b="1" dirty="0" err="1">
                <a:solidFill>
                  <a:srgbClr val="000000"/>
                </a:solidFill>
              </a:rPr>
              <a:t>Seroja</a:t>
            </a:r>
            <a:r>
              <a:rPr lang="pt-PT" sz="9800" dirty="0">
                <a:solidFill>
                  <a:srgbClr val="000000"/>
                </a:solidFill>
              </a:rPr>
              <a:t>, no dia 4 de abril de 2021, que causou </a:t>
            </a:r>
          </a:p>
          <a:p>
            <a:pPr marL="0" indent="0">
              <a:buNone/>
            </a:pPr>
            <a:r>
              <a:rPr lang="pt-PT" sz="9800" dirty="0">
                <a:solidFill>
                  <a:srgbClr val="000000"/>
                </a:solidFill>
              </a:rPr>
              <a:t>1. A perda de vidas humanas</a:t>
            </a:r>
          </a:p>
          <a:p>
            <a:pPr marL="0" indent="0">
              <a:buNone/>
            </a:pPr>
            <a:endParaRPr lang="pt-PT" sz="9800" dirty="0">
              <a:solidFill>
                <a:srgbClr val="000000"/>
              </a:solidFill>
            </a:endParaRPr>
          </a:p>
        </p:txBody>
      </p:sp>
      <p:pic>
        <p:nvPicPr>
          <p:cNvPr id="5" name="Picture 4" descr="Ponte-Comoro_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87" y="1201278"/>
            <a:ext cx="3793194" cy="2398695"/>
          </a:xfrm>
          <a:prstGeom prst="rect">
            <a:avLst/>
          </a:prstGeom>
        </p:spPr>
      </p:pic>
      <p:pic>
        <p:nvPicPr>
          <p:cNvPr id="7" name="Picture 6" descr="77b22d7150c2b991a4134cc02d2ad789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87" y="3599973"/>
            <a:ext cx="3793194" cy="26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0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81" y="0"/>
            <a:ext cx="8758969" cy="76191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Desafios </a:t>
            </a:r>
            <a:r>
              <a:rPr lang="en-US" sz="4000" dirty="0" err="1">
                <a:solidFill>
                  <a:schemeClr val="tx1"/>
                </a:solidFill>
              </a:rPr>
              <a:t>específicos</a:t>
            </a:r>
            <a:r>
              <a:rPr lang="en-US" sz="4000" dirty="0">
                <a:solidFill>
                  <a:schemeClr val="tx1"/>
                </a:solidFill>
              </a:rPr>
              <a:t> de Timor-Leste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81" y="1182540"/>
            <a:ext cx="8758969" cy="5416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000" dirty="0">
                <a:solidFill>
                  <a:srgbClr val="000000"/>
                </a:solidFill>
              </a:rPr>
              <a:t>2. </a:t>
            </a:r>
            <a:r>
              <a:rPr lang="pt-PT" sz="3200" dirty="0">
                <a:solidFill>
                  <a:srgbClr val="000000"/>
                </a:solidFill>
              </a:rPr>
              <a:t>Perdas e danos de propriedades. </a:t>
            </a:r>
          </a:p>
          <a:p>
            <a:pPr marL="0" indent="0">
              <a:buNone/>
            </a:pPr>
            <a:r>
              <a:rPr lang="pt-PT" sz="3200" dirty="0">
                <a:solidFill>
                  <a:srgbClr val="000000"/>
                </a:solidFill>
              </a:rPr>
              <a:t>3. Perdas económicas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4. </a:t>
            </a:r>
            <a:r>
              <a:rPr lang="pt-PT" sz="3200" dirty="0">
                <a:solidFill>
                  <a:srgbClr val="000000"/>
                </a:solidFill>
              </a:rPr>
              <a:t>Infraestruturas das obras públicas</a:t>
            </a:r>
          </a:p>
          <a:p>
            <a:pPr marL="0" indent="0">
              <a:buNone/>
            </a:pPr>
            <a:r>
              <a:rPr lang="pt-PT" sz="3200" dirty="0">
                <a:solidFill>
                  <a:srgbClr val="000000"/>
                </a:solidFill>
              </a:rPr>
              <a:t>5. infraestruturas e equipamentos agrícolas</a:t>
            </a:r>
          </a:p>
          <a:p>
            <a:pPr marL="0" indent="0">
              <a:buNone/>
            </a:pPr>
            <a:r>
              <a:rPr lang="pt-PT" sz="3200" b="1" dirty="0">
                <a:solidFill>
                  <a:srgbClr val="000000"/>
                </a:solidFill>
              </a:rPr>
              <a:t>NB:</a:t>
            </a:r>
            <a:r>
              <a:rPr lang="pt-PT" sz="3200" dirty="0">
                <a:solidFill>
                  <a:srgbClr val="000000"/>
                </a:solidFill>
              </a:rPr>
              <a:t> Estima-se que o valor perdido é mais </a:t>
            </a:r>
            <a:r>
              <a:rPr lang="pt-PT" sz="3200" b="1" u="sng" dirty="0">
                <a:solidFill>
                  <a:srgbClr val="000000"/>
                </a:solidFill>
              </a:rPr>
              <a:t>200 milhões de dólares americanos</a:t>
            </a:r>
            <a:endParaRPr lang="pt-PT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PT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5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75502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LINHAS GERAIS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87" y="1029666"/>
            <a:ext cx="4848497" cy="564599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000" b="1" dirty="0" err="1">
                <a:solidFill>
                  <a:schemeClr val="tx1"/>
                </a:solidFill>
              </a:rPr>
              <a:t>Quadro</a:t>
            </a:r>
            <a:r>
              <a:rPr lang="en-US" sz="2000" b="1" dirty="0">
                <a:solidFill>
                  <a:schemeClr val="tx1"/>
                </a:solidFill>
              </a:rPr>
              <a:t> Legal</a:t>
            </a:r>
          </a:p>
          <a:p>
            <a:pPr>
              <a:buFont typeface="Wingdings" charset="2"/>
              <a:buChar char="q"/>
            </a:pPr>
            <a:r>
              <a:rPr lang="en-US" sz="2000" b="1" dirty="0" err="1">
                <a:solidFill>
                  <a:schemeClr val="tx1"/>
                </a:solidFill>
              </a:rPr>
              <a:t>Ações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implementadas</a:t>
            </a:r>
            <a:r>
              <a:rPr lang="en-US" sz="2000" b="1" dirty="0">
                <a:solidFill>
                  <a:schemeClr val="tx1"/>
                </a:solidFill>
              </a:rPr>
              <a:t> para a </a:t>
            </a:r>
            <a:r>
              <a:rPr lang="en-US" sz="2000" b="1" dirty="0" err="1">
                <a:solidFill>
                  <a:schemeClr val="tx1"/>
                </a:solidFill>
              </a:rPr>
              <a:t>Restauração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Agroflorestal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 Apoios dos </a:t>
            </a:r>
            <a:r>
              <a:rPr lang="en-US" sz="2000" b="1" dirty="0" err="1">
                <a:solidFill>
                  <a:schemeClr val="tx1"/>
                </a:solidFill>
              </a:rPr>
              <a:t>Parceiros</a:t>
            </a:r>
            <a:r>
              <a:rPr lang="en-US" sz="2000" b="1" dirty="0">
                <a:solidFill>
                  <a:schemeClr val="tx1"/>
                </a:solidFill>
              </a:rPr>
              <a:t> de </a:t>
            </a:r>
            <a:r>
              <a:rPr lang="en-US" sz="2000" b="1" dirty="0" err="1">
                <a:solidFill>
                  <a:schemeClr val="tx1"/>
                </a:solidFill>
              </a:rPr>
              <a:t>Desenvolvimento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Restauração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Agroflorestal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000" b="1" dirty="0" err="1">
                <a:solidFill>
                  <a:schemeClr val="tx1"/>
                </a:solidFill>
              </a:rPr>
              <a:t>Verbas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alocadas</a:t>
            </a:r>
            <a:r>
              <a:rPr lang="en-US" sz="2000" b="1" dirty="0">
                <a:solidFill>
                  <a:schemeClr val="tx1"/>
                </a:solidFill>
              </a:rPr>
              <a:t> no OGE 2022</a:t>
            </a:r>
          </a:p>
          <a:p>
            <a:pPr>
              <a:buFont typeface="Wingdings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 Medidas do </a:t>
            </a:r>
            <a:r>
              <a:rPr lang="en-US" sz="2000" b="1" dirty="0" err="1">
                <a:solidFill>
                  <a:schemeClr val="tx1"/>
                </a:solidFill>
              </a:rPr>
              <a:t>Governo</a:t>
            </a:r>
            <a:r>
              <a:rPr lang="en-US" sz="2000" b="1" dirty="0">
                <a:solidFill>
                  <a:schemeClr val="tx1"/>
                </a:solidFill>
              </a:rPr>
              <a:t> de Timor-Leste no </a:t>
            </a:r>
            <a:r>
              <a:rPr lang="en-US" sz="2000" b="1" dirty="0" err="1">
                <a:solidFill>
                  <a:schemeClr val="tx1"/>
                </a:solidFill>
              </a:rPr>
              <a:t>âmbito</a:t>
            </a:r>
            <a:r>
              <a:rPr lang="en-US" sz="2000" b="1" dirty="0">
                <a:solidFill>
                  <a:schemeClr val="tx1"/>
                </a:solidFill>
              </a:rPr>
              <a:t> da </a:t>
            </a:r>
            <a:r>
              <a:rPr lang="en-US" sz="2000" b="1" dirty="0" err="1">
                <a:solidFill>
                  <a:schemeClr val="tx1"/>
                </a:solidFill>
              </a:rPr>
              <a:t>Recuperação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Económica</a:t>
            </a:r>
            <a:endParaRPr lang="en-US" sz="2000" b="1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Desafios </a:t>
            </a:r>
            <a:r>
              <a:rPr lang="en-US" sz="2000" b="1" dirty="0" err="1">
                <a:solidFill>
                  <a:schemeClr val="tx1"/>
                </a:solidFill>
              </a:rPr>
              <a:t>Globais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 Desafios </a:t>
            </a:r>
            <a:r>
              <a:rPr lang="en-US" sz="2000" b="1" dirty="0" err="1">
                <a:solidFill>
                  <a:schemeClr val="tx1"/>
                </a:solidFill>
              </a:rPr>
              <a:t>específicos</a:t>
            </a:r>
            <a:r>
              <a:rPr lang="en-US" sz="2000" b="1" dirty="0">
                <a:solidFill>
                  <a:schemeClr val="tx1"/>
                </a:solidFill>
              </a:rPr>
              <a:t> de Timor-Leste</a:t>
            </a:r>
          </a:p>
          <a:p>
            <a:pPr>
              <a:buFont typeface="Wingdings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 Propostas de </a:t>
            </a:r>
            <a:r>
              <a:rPr lang="en-US" sz="2000" b="1" dirty="0" err="1">
                <a:solidFill>
                  <a:schemeClr val="tx1"/>
                </a:solidFill>
              </a:rPr>
              <a:t>ação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95B24-1584-904F-9B1B-666A23A85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520" y="2369574"/>
            <a:ext cx="4082806" cy="30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43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43799"/>
            <a:ext cx="7272339" cy="688914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Desafios </a:t>
            </a:r>
            <a:r>
              <a:rPr lang="en-US" sz="3600" dirty="0" err="1">
                <a:solidFill>
                  <a:schemeClr val="tx1"/>
                </a:solidFill>
              </a:rPr>
              <a:t>específicos</a:t>
            </a:r>
            <a:r>
              <a:rPr lang="en-US" sz="3600" dirty="0">
                <a:solidFill>
                  <a:schemeClr val="tx1"/>
                </a:solidFill>
              </a:rPr>
              <a:t> de Timor-Leste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" y="1007349"/>
            <a:ext cx="8773567" cy="572290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q"/>
            </a:pPr>
            <a:r>
              <a:rPr lang="pt-PT" sz="3500" u="sng" dirty="0">
                <a:solidFill>
                  <a:srgbClr val="000000"/>
                </a:solidFill>
              </a:rPr>
              <a:t>De janeiro a maio de 2022 </a:t>
            </a:r>
            <a:r>
              <a:rPr lang="pt-PT" sz="3500" b="1" u="sng" dirty="0">
                <a:solidFill>
                  <a:srgbClr val="000000"/>
                </a:solidFill>
              </a:rPr>
              <a:t>o país perdeu $ 1,6 </a:t>
            </a:r>
            <a:r>
              <a:rPr lang="pt-PT" sz="3500" b="1" u="sng" dirty="0" err="1">
                <a:solidFill>
                  <a:srgbClr val="000000"/>
                </a:solidFill>
              </a:rPr>
              <a:t>biliõens</a:t>
            </a:r>
            <a:r>
              <a:rPr lang="pt-PT" sz="3500" b="1" u="sng" dirty="0">
                <a:solidFill>
                  <a:srgbClr val="000000"/>
                </a:solidFill>
              </a:rPr>
              <a:t>  do seu fundo petrolífero, como impacto da instabilidade no mercado financeira global. </a:t>
            </a:r>
          </a:p>
          <a:p>
            <a:pPr>
              <a:buFont typeface="Wingdings" charset="2"/>
              <a:buChar char="q"/>
            </a:pPr>
            <a:r>
              <a:rPr lang="pt-PT" sz="3500" dirty="0">
                <a:solidFill>
                  <a:srgbClr val="000000"/>
                </a:solidFill>
              </a:rPr>
              <a:t> O </a:t>
            </a:r>
            <a:r>
              <a:rPr lang="pt-PT" sz="3500" b="1" dirty="0">
                <a:solidFill>
                  <a:srgbClr val="000000"/>
                </a:solidFill>
              </a:rPr>
              <a:t>aumento dos preços de bens</a:t>
            </a:r>
            <a:r>
              <a:rPr lang="pt-PT" sz="3500" dirty="0">
                <a:solidFill>
                  <a:srgbClr val="000000"/>
                </a:solidFill>
              </a:rPr>
              <a:t>, causado pela guerra entre a Rússia e a Ucrânia. Timor-Leste tem espaço político para absorver os choques através de vários mecanismos de proteção social.</a:t>
            </a:r>
          </a:p>
          <a:p>
            <a:pPr>
              <a:buFont typeface="Wingdings" charset="2"/>
              <a:buChar char="q"/>
            </a:pPr>
            <a:r>
              <a:rPr lang="pt-PT" sz="3500" dirty="0">
                <a:solidFill>
                  <a:srgbClr val="000000"/>
                </a:solidFill>
              </a:rPr>
              <a:t> A inflação de Timor-Leste, </a:t>
            </a:r>
            <a:r>
              <a:rPr lang="pt-PT" sz="3500" b="1" u="sng" dirty="0">
                <a:solidFill>
                  <a:srgbClr val="000000"/>
                </a:solidFill>
              </a:rPr>
              <a:t>em maio de 2022</a:t>
            </a:r>
            <a:r>
              <a:rPr lang="pt-PT" sz="3500" dirty="0">
                <a:solidFill>
                  <a:srgbClr val="000000"/>
                </a:solidFill>
              </a:rPr>
              <a:t>, </a:t>
            </a:r>
            <a:r>
              <a:rPr lang="pt-PT" sz="3500" b="1" u="sng" dirty="0">
                <a:solidFill>
                  <a:srgbClr val="000000"/>
                </a:solidFill>
              </a:rPr>
              <a:t>subiu para</a:t>
            </a:r>
            <a:r>
              <a:rPr lang="pt-PT" sz="3500" dirty="0">
                <a:solidFill>
                  <a:srgbClr val="000000"/>
                </a:solidFill>
              </a:rPr>
              <a:t> </a:t>
            </a:r>
            <a:r>
              <a:rPr lang="pt-PT" sz="3500" b="1" u="sng" dirty="0">
                <a:solidFill>
                  <a:srgbClr val="000000"/>
                </a:solidFill>
              </a:rPr>
              <a:t>7,4</a:t>
            </a:r>
            <a:r>
              <a:rPr lang="pt-PT" sz="3500" dirty="0">
                <a:solidFill>
                  <a:srgbClr val="000000"/>
                </a:solidFill>
              </a:rPr>
              <a:t>%, em relação aos 6,6% do mês de abril. </a:t>
            </a:r>
            <a:endParaRPr lang="en-US" sz="35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pt-PT" sz="3500" dirty="0">
                <a:solidFill>
                  <a:srgbClr val="000000"/>
                </a:solidFill>
              </a:rPr>
              <a:t>Apesar de atingida pelos choques simultâneos do COVID-19 e do ciclone tropical </a:t>
            </a:r>
            <a:r>
              <a:rPr lang="pt-PT" sz="3500" dirty="0" err="1">
                <a:solidFill>
                  <a:srgbClr val="000000"/>
                </a:solidFill>
              </a:rPr>
              <a:t>Seroja</a:t>
            </a:r>
            <a:r>
              <a:rPr lang="pt-PT" sz="3500" dirty="0">
                <a:solidFill>
                  <a:srgbClr val="000000"/>
                </a:solidFill>
              </a:rPr>
              <a:t>, </a:t>
            </a:r>
            <a:r>
              <a:rPr lang="pt-PT" sz="3500" b="1" u="sng" dirty="0">
                <a:solidFill>
                  <a:srgbClr val="000000"/>
                </a:solidFill>
              </a:rPr>
              <a:t>a economia não petrolífera cresceu 1,5% em 2021</a:t>
            </a:r>
            <a:r>
              <a:rPr lang="pt-PT" sz="3500" dirty="0">
                <a:solidFill>
                  <a:srgbClr val="000000"/>
                </a:solidFill>
              </a:rPr>
              <a:t>.</a:t>
            </a:r>
          </a:p>
          <a:p>
            <a:pPr>
              <a:buFont typeface="Wingdings" charset="2"/>
              <a:buChar char="q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7838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Propostas de </a:t>
            </a:r>
            <a:r>
              <a:rPr lang="en-US" dirty="0" err="1">
                <a:solidFill>
                  <a:schemeClr val="tx1"/>
                </a:solidFill>
              </a:rPr>
              <a:t>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7" y="1547520"/>
            <a:ext cx="8714031" cy="5156119"/>
          </a:xfrm>
        </p:spPr>
        <p:txBody>
          <a:bodyPr>
            <a:normAutofit lnSpcReduction="10000"/>
          </a:bodyPr>
          <a:lstStyle/>
          <a:p>
            <a:pPr algn="just"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pt-PT" sz="3600" dirty="0">
                <a:solidFill>
                  <a:srgbClr val="000000"/>
                </a:solidFill>
              </a:rPr>
              <a:t>Solicitar a todos os países que defendam a </a:t>
            </a:r>
            <a:r>
              <a:rPr lang="pt-PT" sz="3600" b="1" dirty="0">
                <a:solidFill>
                  <a:srgbClr val="000000"/>
                </a:solidFill>
              </a:rPr>
              <a:t>importância do multilateralismo para resolver todas as disputas e evitar os conflitos</a:t>
            </a:r>
            <a:r>
              <a:rPr lang="pt-PT" sz="3600" dirty="0">
                <a:solidFill>
                  <a:srgbClr val="000000"/>
                </a:solidFill>
              </a:rPr>
              <a:t> e guerras que afetam ao </a:t>
            </a:r>
            <a:r>
              <a:rPr lang="pt-PT" sz="3600" b="1" dirty="0">
                <a:solidFill>
                  <a:srgbClr val="000000"/>
                </a:solidFill>
              </a:rPr>
              <a:t>povo</a:t>
            </a:r>
            <a:r>
              <a:rPr lang="pt-PT" sz="3600" dirty="0">
                <a:solidFill>
                  <a:srgbClr val="000000"/>
                </a:solidFill>
              </a:rPr>
              <a:t> e a </a:t>
            </a:r>
            <a:r>
              <a:rPr lang="pt-PT" sz="3600" b="1" dirty="0">
                <a:solidFill>
                  <a:srgbClr val="000000"/>
                </a:solidFill>
              </a:rPr>
              <a:t>estabilidade económica mundial</a:t>
            </a:r>
            <a:r>
              <a:rPr lang="pt-PT" sz="3600" dirty="0">
                <a:solidFill>
                  <a:srgbClr val="000000"/>
                </a:solidFill>
              </a:rPr>
              <a:t>.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</a:p>
          <a:p>
            <a:pPr algn="just">
              <a:buFont typeface="Wingdings" charset="2"/>
              <a:buChar char="q"/>
            </a:pP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pt-PT" sz="3600" dirty="0">
                <a:solidFill>
                  <a:srgbClr val="000000"/>
                </a:solidFill>
              </a:rPr>
              <a:t>Solicitar a todas as partes que se envolvam na busca de uma </a:t>
            </a:r>
            <a:r>
              <a:rPr lang="pt-PT" sz="3600" b="1" dirty="0">
                <a:solidFill>
                  <a:srgbClr val="000000"/>
                </a:solidFill>
              </a:rPr>
              <a:t>solução diplomática rápida</a:t>
            </a:r>
            <a:r>
              <a:rPr lang="pt-PT" sz="3600" dirty="0">
                <a:solidFill>
                  <a:srgbClr val="000000"/>
                </a:solidFill>
              </a:rPr>
              <a:t> para a questão da </a:t>
            </a:r>
            <a:r>
              <a:rPr lang="pt-PT" sz="3600" b="1" dirty="0">
                <a:solidFill>
                  <a:srgbClr val="000000"/>
                </a:solidFill>
              </a:rPr>
              <a:t>Ucrânia e da Rússia.</a:t>
            </a:r>
            <a:endParaRPr lang="en-US" sz="36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6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4" y="274637"/>
            <a:ext cx="8817362" cy="791109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Propostas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4" y="1372330"/>
            <a:ext cx="8817362" cy="528493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charset="2"/>
              <a:buChar char="q"/>
            </a:pPr>
            <a:r>
              <a:rPr lang="pt-PT" sz="3900" dirty="0">
                <a:solidFill>
                  <a:srgbClr val="000000"/>
                </a:solidFill>
              </a:rPr>
              <a:t>Priorizar o acesso dos </a:t>
            </a:r>
            <a:r>
              <a:rPr lang="pt-PT" sz="3900" b="1" dirty="0">
                <a:solidFill>
                  <a:srgbClr val="000000"/>
                </a:solidFill>
              </a:rPr>
              <a:t>países menos desenvolvidos ao Fundo do Clima Verde</a:t>
            </a:r>
            <a:r>
              <a:rPr lang="pt-PT" sz="3900" dirty="0">
                <a:solidFill>
                  <a:srgbClr val="000000"/>
                </a:solidFill>
              </a:rPr>
              <a:t>, a fim de mitigar as graves consequências das mudanças climáticas e de se adaptarem à resiliência climática.</a:t>
            </a:r>
          </a:p>
          <a:p>
            <a:pPr algn="just">
              <a:buFont typeface="Wingdings" charset="2"/>
              <a:buChar char="q"/>
            </a:pPr>
            <a:r>
              <a:rPr lang="en-US" sz="3900" dirty="0" err="1">
                <a:solidFill>
                  <a:srgbClr val="000000"/>
                </a:solidFill>
              </a:rPr>
              <a:t>Continuar</a:t>
            </a:r>
            <a:r>
              <a:rPr lang="en-US" sz="3900" dirty="0">
                <a:solidFill>
                  <a:srgbClr val="000000"/>
                </a:solidFill>
              </a:rPr>
              <a:t> a </a:t>
            </a:r>
            <a:r>
              <a:rPr lang="en-US" sz="3900" dirty="0" err="1">
                <a:solidFill>
                  <a:srgbClr val="000000"/>
                </a:solidFill>
              </a:rPr>
              <a:t>desenvolver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  <a:r>
              <a:rPr lang="en-US" sz="3900" b="1" dirty="0" err="1">
                <a:solidFill>
                  <a:srgbClr val="000000"/>
                </a:solidFill>
              </a:rPr>
              <a:t>mecanismos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b="1" dirty="0" err="1">
                <a:solidFill>
                  <a:srgbClr val="000000"/>
                </a:solidFill>
              </a:rPr>
              <a:t>que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b="1" dirty="0" err="1">
                <a:solidFill>
                  <a:srgbClr val="000000"/>
                </a:solidFill>
              </a:rPr>
              <a:t>permitam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b="1" dirty="0" err="1">
                <a:solidFill>
                  <a:srgbClr val="000000"/>
                </a:solidFill>
              </a:rPr>
              <a:t>beneficiar</a:t>
            </a:r>
            <a:r>
              <a:rPr lang="en-US" sz="3900" b="1" dirty="0">
                <a:solidFill>
                  <a:srgbClr val="000000"/>
                </a:solidFill>
              </a:rPr>
              <a:t> do </a:t>
            </a:r>
            <a:r>
              <a:rPr lang="en-US" sz="3900" b="1" dirty="0" err="1">
                <a:solidFill>
                  <a:srgbClr val="000000"/>
                </a:solidFill>
              </a:rPr>
              <a:t>apoio</a:t>
            </a:r>
            <a:r>
              <a:rPr lang="en-US" sz="3900" b="1" dirty="0">
                <a:solidFill>
                  <a:srgbClr val="000000"/>
                </a:solidFill>
              </a:rPr>
              <a:t> e </a:t>
            </a:r>
            <a:r>
              <a:rPr lang="en-US" sz="3900" b="1" dirty="0" err="1">
                <a:solidFill>
                  <a:srgbClr val="000000"/>
                </a:solidFill>
              </a:rPr>
              <a:t>financiamento</a:t>
            </a:r>
            <a:r>
              <a:rPr lang="en-US" sz="3900" b="1" dirty="0">
                <a:solidFill>
                  <a:srgbClr val="000000"/>
                </a:solidFill>
              </a:rPr>
              <a:t> do </a:t>
            </a:r>
            <a:r>
              <a:rPr lang="pt-PT" sz="3900" b="1" dirty="0">
                <a:solidFill>
                  <a:srgbClr val="000000"/>
                </a:solidFill>
              </a:rPr>
              <a:t>Fundo Verde para o Clima (FVC) </a:t>
            </a:r>
            <a:r>
              <a:rPr lang="pt-PT" sz="3900" dirty="0">
                <a:solidFill>
                  <a:srgbClr val="000000"/>
                </a:solidFill>
              </a:rPr>
              <a:t>, de modo a garantir a restauração </a:t>
            </a:r>
            <a:r>
              <a:rPr lang="pt-PT" sz="3900" dirty="0" err="1">
                <a:solidFill>
                  <a:srgbClr val="000000"/>
                </a:solidFill>
              </a:rPr>
              <a:t>agroflorestal</a:t>
            </a:r>
            <a:r>
              <a:rPr lang="pt-PT" sz="3900" dirty="0">
                <a:solidFill>
                  <a:srgbClr val="000000"/>
                </a:solidFill>
              </a:rPr>
              <a:t> e assim diminuir a problemática dos refugiados climáticos.</a:t>
            </a:r>
          </a:p>
          <a:p>
            <a:pPr algn="just">
              <a:buFont typeface="Wingdings" charset="2"/>
              <a:buChar char="q"/>
            </a:pPr>
            <a:endParaRPr lang="en-US" sz="3200" b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>
              <a:buFont typeface="Wingdings" charset="2"/>
              <a:buChar char="q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6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F0C222-578F-554B-9A78-66480F0CF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73" y="788360"/>
            <a:ext cx="8700577" cy="45315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500" b="1" i="1" dirty="0">
                <a:solidFill>
                  <a:srgbClr val="000000"/>
                </a:solidFill>
              </a:rPr>
              <a:t>“</a:t>
            </a:r>
            <a:r>
              <a:rPr lang="en-US" sz="4500" b="1" dirty="0" err="1">
                <a:solidFill>
                  <a:srgbClr val="000000"/>
                </a:solidFill>
              </a:rPr>
              <a:t>Nesta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éra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é</a:t>
            </a:r>
            <a:r>
              <a:rPr lang="en-US" sz="4500" b="1" dirty="0">
                <a:solidFill>
                  <a:srgbClr val="000000"/>
                </a:solidFill>
              </a:rPr>
              <a:t> fundamental </a:t>
            </a:r>
            <a:r>
              <a:rPr lang="en-US" sz="4500" b="1" dirty="0" err="1">
                <a:solidFill>
                  <a:srgbClr val="000000"/>
                </a:solidFill>
              </a:rPr>
              <a:t>que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os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cidadãos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saibam</a:t>
            </a:r>
            <a:r>
              <a:rPr lang="en-US" sz="4500" b="1" dirty="0">
                <a:solidFill>
                  <a:srgbClr val="000000"/>
                </a:solidFill>
              </a:rPr>
              <a:t> a </a:t>
            </a:r>
            <a:r>
              <a:rPr lang="en-US" sz="4500" b="1" dirty="0" err="1">
                <a:solidFill>
                  <a:srgbClr val="000000"/>
                </a:solidFill>
              </a:rPr>
              <a:t>importância</a:t>
            </a:r>
            <a:r>
              <a:rPr lang="en-US" sz="4500" b="1" dirty="0">
                <a:solidFill>
                  <a:srgbClr val="000000"/>
                </a:solidFill>
              </a:rPr>
              <a:t> da </a:t>
            </a:r>
            <a:r>
              <a:rPr lang="en-US" sz="4500" b="1" dirty="0" err="1">
                <a:solidFill>
                  <a:srgbClr val="000000"/>
                </a:solidFill>
              </a:rPr>
              <a:t>árvore</a:t>
            </a:r>
            <a:r>
              <a:rPr lang="en-US" sz="4500" b="1" dirty="0">
                <a:solidFill>
                  <a:srgbClr val="000000"/>
                </a:solidFill>
              </a:rPr>
              <a:t>, </a:t>
            </a:r>
            <a:r>
              <a:rPr lang="en-US" sz="4500" b="1" dirty="0" err="1">
                <a:solidFill>
                  <a:srgbClr val="000000"/>
                </a:solidFill>
              </a:rPr>
              <a:t>pela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sua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sombra</a:t>
            </a:r>
            <a:r>
              <a:rPr lang="en-US" sz="4500" b="1" dirty="0">
                <a:solidFill>
                  <a:srgbClr val="000000"/>
                </a:solidFill>
              </a:rPr>
              <a:t> e </a:t>
            </a:r>
            <a:r>
              <a:rPr lang="en-US" sz="4500" b="1" dirty="0" err="1">
                <a:solidFill>
                  <a:srgbClr val="000000"/>
                </a:solidFill>
              </a:rPr>
              <a:t>fruta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que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nos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dá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à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nós</a:t>
            </a:r>
            <a:r>
              <a:rPr lang="en-US" sz="4500" b="1" dirty="0">
                <a:solidFill>
                  <a:srgbClr val="000000"/>
                </a:solidFill>
              </a:rPr>
              <a:t>, </a:t>
            </a:r>
            <a:r>
              <a:rPr lang="en-US" sz="4500" b="1" dirty="0" err="1">
                <a:solidFill>
                  <a:srgbClr val="000000"/>
                </a:solidFill>
              </a:rPr>
              <a:t>aos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nossos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filhos</a:t>
            </a:r>
            <a:r>
              <a:rPr lang="en-US" sz="4500" b="1" dirty="0">
                <a:solidFill>
                  <a:srgbClr val="000000"/>
                </a:solidFill>
              </a:rPr>
              <a:t> e a </a:t>
            </a:r>
            <a:r>
              <a:rPr lang="en-US" sz="4500" b="1" dirty="0" err="1">
                <a:solidFill>
                  <a:srgbClr val="000000"/>
                </a:solidFill>
              </a:rPr>
              <a:t>nossa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geracão</a:t>
            </a:r>
            <a:r>
              <a:rPr lang="en-US" sz="4500" b="1" dirty="0">
                <a:solidFill>
                  <a:srgbClr val="000000"/>
                </a:solidFill>
              </a:rPr>
              <a:t> </a:t>
            </a:r>
            <a:r>
              <a:rPr lang="en-US" sz="4500" b="1" dirty="0" err="1">
                <a:solidFill>
                  <a:srgbClr val="000000"/>
                </a:solidFill>
              </a:rPr>
              <a:t>vindoura</a:t>
            </a:r>
            <a:r>
              <a:rPr lang="en-US" sz="4500" b="1" i="1" dirty="0">
                <a:solidFill>
                  <a:srgbClr val="000000"/>
                </a:solidFill>
              </a:rPr>
              <a:t>”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</a:rPr>
              <a:t> 	Francisco </a:t>
            </a:r>
            <a:r>
              <a:rPr lang="en-US" b="1" dirty="0" err="1">
                <a:solidFill>
                  <a:srgbClr val="000000"/>
                </a:solidFill>
              </a:rPr>
              <a:t>Guterres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Lú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Olo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</a:rPr>
              <a:t>Ex-</a:t>
            </a:r>
            <a:r>
              <a:rPr lang="en-US" b="1" dirty="0" err="1">
                <a:solidFill>
                  <a:srgbClr val="000000"/>
                </a:solidFill>
              </a:rPr>
              <a:t>Presidente</a:t>
            </a:r>
            <a:r>
              <a:rPr lang="en-US" b="1" dirty="0">
                <a:solidFill>
                  <a:srgbClr val="000000"/>
                </a:solidFill>
              </a:rPr>
              <a:t> da RDTL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1143" y="5319938"/>
            <a:ext cx="535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</a:rPr>
              <a:t>Obrigada</a:t>
            </a:r>
            <a:r>
              <a:rPr lang="en-US" sz="4000" b="1" dirty="0">
                <a:solidFill>
                  <a:srgbClr val="000000"/>
                </a:solidFill>
              </a:rPr>
              <a:t>!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000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BD0A-BDB4-3D49-9628-EFF886FA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2"/>
            <a:ext cx="8515350" cy="475767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Quadro Legal-Á </a:t>
            </a:r>
            <a:r>
              <a:rPr lang="en-US" sz="3600" dirty="0" err="1">
                <a:solidFill>
                  <a:schemeClr val="tx1"/>
                </a:solidFill>
              </a:rPr>
              <a:t>Nível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Internacional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3852-7196-A741-AF9B-6ED92EA73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65" y="1320351"/>
            <a:ext cx="8564723" cy="583477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pt-PT" sz="2800" dirty="0">
                <a:solidFill>
                  <a:srgbClr val="000000"/>
                </a:solidFill>
              </a:rPr>
              <a:t>2003: </a:t>
            </a:r>
            <a:r>
              <a:rPr lang="pt-PT" sz="2800" b="1" dirty="0">
                <a:solidFill>
                  <a:srgbClr val="000000"/>
                </a:solidFill>
              </a:rPr>
              <a:t>Adesão</a:t>
            </a:r>
            <a:r>
              <a:rPr lang="pt-PT" sz="2800" dirty="0">
                <a:solidFill>
                  <a:srgbClr val="000000"/>
                </a:solidFill>
              </a:rPr>
              <a:t> à Convenção das Nações Unidas de Combate à Desertificação. 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pt-PT" sz="2800" dirty="0">
                <a:solidFill>
                  <a:srgbClr val="000000"/>
                </a:solidFill>
              </a:rPr>
              <a:t>2006: </a:t>
            </a:r>
            <a:r>
              <a:rPr lang="pt-PT" sz="2800" b="1" dirty="0">
                <a:solidFill>
                  <a:srgbClr val="000000"/>
                </a:solidFill>
              </a:rPr>
              <a:t>Ratificação</a:t>
            </a:r>
            <a:r>
              <a:rPr lang="pt-PT" sz="2800" dirty="0">
                <a:solidFill>
                  <a:srgbClr val="000000"/>
                </a:solidFill>
              </a:rPr>
              <a:t> da Convenção-Quadro das Nações Unidas sobre Mudanças Climáticas e estabelecimento de um ponto focal para a UNFCCC</a:t>
            </a:r>
            <a:r>
              <a:rPr lang="en-US" sz="2800" dirty="0">
                <a:solidFill>
                  <a:srgbClr val="000000"/>
                </a:solidFill>
              </a:rPr>
              <a:t> .</a:t>
            </a:r>
          </a:p>
          <a:p>
            <a:pPr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 2006: </a:t>
            </a:r>
            <a:r>
              <a:rPr lang="en-US" sz="2800" dirty="0" err="1">
                <a:solidFill>
                  <a:srgbClr val="000000"/>
                </a:solidFill>
              </a:rPr>
              <a:t>Ratificação</a:t>
            </a:r>
            <a:r>
              <a:rPr lang="en-US" sz="2800" dirty="0">
                <a:solidFill>
                  <a:srgbClr val="000000"/>
                </a:solidFill>
              </a:rPr>
              <a:t> da</a:t>
            </a:r>
            <a:r>
              <a:rPr lang="pt-PT" sz="2800" dirty="0">
                <a:solidFill>
                  <a:srgbClr val="000000"/>
                </a:solidFill>
              </a:rPr>
              <a:t> Convenção das Nações Unidas para o Combate à Desertificação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pPr>
              <a:buFont typeface="Wingdings" charset="2"/>
              <a:buChar char="q"/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pt-PT" sz="2800" dirty="0">
                <a:solidFill>
                  <a:srgbClr val="000000"/>
                </a:solidFill>
              </a:rPr>
              <a:t>2006: Ratificação da Convenção das Nações Unidas sobre a Diversidade Biológica.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4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6"/>
            <a:ext cx="7272339" cy="394645"/>
          </a:xfrm>
        </p:spPr>
        <p:txBody>
          <a:bodyPr/>
          <a:lstStyle/>
          <a:p>
            <a:r>
              <a:rPr lang="en-US" dirty="0"/>
              <a:t>Quadro Legal </a:t>
            </a:r>
            <a:r>
              <a:rPr lang="en-US" sz="18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21" y="995138"/>
            <a:ext cx="8822179" cy="605142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pt-PT" dirty="0">
                <a:solidFill>
                  <a:srgbClr val="000000"/>
                </a:solidFill>
              </a:rPr>
              <a:t>2008: Ratificação do Protocolo de Kyoto</a:t>
            </a:r>
          </a:p>
          <a:p>
            <a:pPr>
              <a:buFont typeface="Wingdings" charset="2"/>
              <a:buChar char="q"/>
            </a:pPr>
            <a:r>
              <a:rPr lang="pt-PT" dirty="0">
                <a:solidFill>
                  <a:srgbClr val="000000"/>
                </a:solidFill>
              </a:rPr>
              <a:t> 2011: Apresentação do Programa Nacional de Ação de Adaptação às Alterações Climáticas</a:t>
            </a:r>
          </a:p>
          <a:p>
            <a:pPr>
              <a:buFont typeface="Wingdings" charset="2"/>
              <a:buChar char="q"/>
            </a:pPr>
            <a:r>
              <a:rPr lang="pt-PT" dirty="0">
                <a:solidFill>
                  <a:srgbClr val="000000"/>
                </a:solidFill>
              </a:rPr>
              <a:t> 2015: Ratificação da Agenda para o Desenvolvimento Sustentável e adoção dos Objetivos de Desenvolvimento Sustentável </a:t>
            </a:r>
          </a:p>
          <a:p>
            <a:pPr>
              <a:buFont typeface="Wingdings" charset="2"/>
              <a:buChar char="q"/>
            </a:pPr>
            <a:r>
              <a:rPr lang="pt-PT" dirty="0">
                <a:solidFill>
                  <a:srgbClr val="000000"/>
                </a:solidFill>
              </a:rPr>
              <a:t> 2016: Apresentação da Contribuição Nacionalmente Determinada Pretendida para o Acordo de Paris.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 2017: </a:t>
            </a:r>
            <a:r>
              <a:rPr lang="en-US" dirty="0" err="1">
                <a:solidFill>
                  <a:srgbClr val="000000"/>
                </a:solidFill>
              </a:rPr>
              <a:t>Ratificação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Acordo</a:t>
            </a:r>
            <a:r>
              <a:rPr lang="en-US" dirty="0">
                <a:solidFill>
                  <a:srgbClr val="000000"/>
                </a:solidFill>
              </a:rPr>
              <a:t> de Paris</a:t>
            </a:r>
          </a:p>
          <a:p>
            <a:pPr>
              <a:buFont typeface="Wingdings" charset="2"/>
              <a:buChar char="q"/>
            </a:pPr>
            <a:r>
              <a:rPr lang="pt-PT" dirty="0">
                <a:solidFill>
                  <a:srgbClr val="000000"/>
                </a:solidFill>
              </a:rPr>
              <a:t>2020: Apresentação da Segunda Comunicação Nacional à UNFCCC</a:t>
            </a:r>
            <a:endParaRPr lang="en-US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sz="22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1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92" y="274637"/>
            <a:ext cx="8688410" cy="854397"/>
          </a:xfrm>
        </p:spPr>
        <p:txBody>
          <a:bodyPr/>
          <a:lstStyle/>
          <a:p>
            <a:r>
              <a:rPr lang="en-US" dirty="0"/>
              <a:t>Quadro Legal- Á </a:t>
            </a:r>
            <a:r>
              <a:rPr lang="en-US" dirty="0" err="1"/>
              <a:t>Nível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92" y="1129034"/>
            <a:ext cx="4533413" cy="5486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Decreto</a:t>
            </a:r>
            <a:r>
              <a:rPr lang="en-US" sz="2800" dirty="0">
                <a:solidFill>
                  <a:schemeClr val="tx1"/>
                </a:solidFill>
              </a:rPr>
              <a:t>-Lei N.º 5/2011 “</a:t>
            </a:r>
            <a:r>
              <a:rPr lang="en-US" sz="2800" dirty="0" err="1">
                <a:solidFill>
                  <a:schemeClr val="tx1"/>
                </a:solidFill>
              </a:rPr>
              <a:t>Licenciamento</a:t>
            </a:r>
            <a:r>
              <a:rPr lang="en-US" sz="2800" dirty="0">
                <a:solidFill>
                  <a:schemeClr val="tx1"/>
                </a:solidFill>
              </a:rPr>
              <a:t> Ambiental” </a:t>
            </a:r>
          </a:p>
          <a:p>
            <a:pPr>
              <a:buFont typeface="Wingdings" charset="2"/>
              <a:buChar char="q"/>
            </a:pPr>
            <a:r>
              <a:rPr lang="en-US" sz="2800" dirty="0" err="1">
                <a:solidFill>
                  <a:schemeClr val="tx1"/>
                </a:solidFill>
              </a:rPr>
              <a:t>Decreto</a:t>
            </a:r>
            <a:r>
              <a:rPr lang="en-US" sz="2800" dirty="0">
                <a:solidFill>
                  <a:schemeClr val="tx1"/>
                </a:solidFill>
              </a:rPr>
              <a:t>-Lei N.º 26/2012 “Lei de Bases do </a:t>
            </a:r>
            <a:r>
              <a:rPr lang="en-US" sz="2800" dirty="0" err="1">
                <a:solidFill>
                  <a:schemeClr val="tx1"/>
                </a:solidFill>
              </a:rPr>
              <a:t>Ambiente</a:t>
            </a:r>
            <a:r>
              <a:rPr lang="en-US" sz="2800" dirty="0">
                <a:solidFill>
                  <a:schemeClr val="tx1"/>
                </a:solidFill>
              </a:rPr>
              <a:t>”</a:t>
            </a:r>
          </a:p>
          <a:p>
            <a:pPr>
              <a:buFont typeface="Wingdings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Resolução do </a:t>
            </a:r>
            <a:r>
              <a:rPr lang="en-US" sz="2800" dirty="0" err="1">
                <a:solidFill>
                  <a:schemeClr val="tx1"/>
                </a:solidFill>
              </a:rPr>
              <a:t>Governo</a:t>
            </a:r>
            <a:r>
              <a:rPr lang="en-US" sz="2800" dirty="0">
                <a:solidFill>
                  <a:schemeClr val="tx1"/>
                </a:solidFill>
              </a:rPr>
              <a:t> N.º 6/2019 “</a:t>
            </a:r>
            <a:r>
              <a:rPr lang="en-US" sz="2800" dirty="0" err="1">
                <a:solidFill>
                  <a:schemeClr val="tx1"/>
                </a:solidFill>
              </a:rPr>
              <a:t>Redução</a:t>
            </a:r>
            <a:r>
              <a:rPr lang="en-US" sz="2800" dirty="0">
                <a:solidFill>
                  <a:schemeClr val="tx1"/>
                </a:solidFill>
              </a:rPr>
              <a:t> da </a:t>
            </a:r>
            <a:r>
              <a:rPr lang="en-US" sz="2800" dirty="0" err="1">
                <a:solidFill>
                  <a:schemeClr val="tx1"/>
                </a:solidFill>
              </a:rPr>
              <a:t>utilização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produtos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plásticos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utilização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única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descartável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Administração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Pública</a:t>
            </a:r>
            <a:r>
              <a:rPr lang="en-US" sz="2800" dirty="0">
                <a:solidFill>
                  <a:schemeClr val="tx1"/>
                </a:solidFill>
              </a:rPr>
              <a:t>” (Política Zero </a:t>
            </a:r>
            <a:r>
              <a:rPr lang="en-US" sz="2800" dirty="0" err="1">
                <a:solidFill>
                  <a:schemeClr val="tx1"/>
                </a:solidFill>
              </a:rPr>
              <a:t>Plástico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 Lei de Bases da </a:t>
            </a:r>
            <a:r>
              <a:rPr lang="en-US" sz="2800" dirty="0" err="1">
                <a:solidFill>
                  <a:schemeClr val="tx1"/>
                </a:solidFill>
              </a:rPr>
              <a:t>Educação</a:t>
            </a:r>
            <a:r>
              <a:rPr lang="en-US" sz="2800" dirty="0">
                <a:solidFill>
                  <a:schemeClr val="tx1"/>
                </a:solidFill>
              </a:rPr>
              <a:t> (Lei n.º 14/2008) </a:t>
            </a:r>
            <a:r>
              <a:rPr lang="en-US" sz="2800" dirty="0" err="1">
                <a:solidFill>
                  <a:schemeClr val="tx1"/>
                </a:solidFill>
              </a:rPr>
              <a:t>permite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introduzir</a:t>
            </a:r>
            <a:r>
              <a:rPr lang="en-US" sz="2800" dirty="0">
                <a:solidFill>
                  <a:schemeClr val="tx1"/>
                </a:solidFill>
              </a:rPr>
              <a:t> o </a:t>
            </a:r>
            <a:r>
              <a:rPr lang="en-US" sz="2800" dirty="0" err="1">
                <a:solidFill>
                  <a:schemeClr val="tx1"/>
                </a:solidFill>
              </a:rPr>
              <a:t>programa</a:t>
            </a:r>
            <a:r>
              <a:rPr lang="en-US" sz="2800" dirty="0">
                <a:solidFill>
                  <a:schemeClr val="tx1"/>
                </a:solidFill>
              </a:rPr>
              <a:t> “Horta Escolar” no </a:t>
            </a:r>
            <a:r>
              <a:rPr lang="en-US" sz="2800" dirty="0" err="1">
                <a:solidFill>
                  <a:schemeClr val="tx1"/>
                </a:solidFill>
              </a:rPr>
              <a:t>currículo</a:t>
            </a:r>
            <a:r>
              <a:rPr lang="en-US" sz="2800" dirty="0">
                <a:solidFill>
                  <a:schemeClr val="tx1"/>
                </a:solidFill>
              </a:rPr>
              <a:t> do </a:t>
            </a:r>
            <a:r>
              <a:rPr lang="en-US" sz="2800" dirty="0" err="1">
                <a:solidFill>
                  <a:schemeClr val="tx1"/>
                </a:solidFill>
              </a:rPr>
              <a:t>ensino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básico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LB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24" y="1303812"/>
            <a:ext cx="2705495" cy="2224419"/>
          </a:xfrm>
          <a:prstGeom prst="rect">
            <a:avLst/>
          </a:prstGeom>
        </p:spPr>
      </p:pic>
      <p:pic>
        <p:nvPicPr>
          <p:cNvPr id="5" name="Picture 4" descr="292584362_375234384672658_3785016506045130321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04" y="3545872"/>
            <a:ext cx="4081395" cy="32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5672" cy="411528"/>
          </a:xfrm>
        </p:spPr>
        <p:txBody>
          <a:bodyPr/>
          <a:lstStyle/>
          <a:p>
            <a:r>
              <a:rPr lang="en-US" dirty="0"/>
              <a:t>Quadro Legal- Á </a:t>
            </a:r>
            <a:r>
              <a:rPr lang="en-US" dirty="0" err="1"/>
              <a:t>Nível</a:t>
            </a:r>
            <a:r>
              <a:rPr lang="en-US" dirty="0"/>
              <a:t> </a:t>
            </a:r>
            <a:r>
              <a:rPr lang="en-US" dirty="0" err="1"/>
              <a:t>Nacional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00" y="890555"/>
            <a:ext cx="8596372" cy="596744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sz="2800" dirty="0"/>
              <a:t>Lei </a:t>
            </a:r>
            <a:r>
              <a:rPr lang="en-US" sz="2800" dirty="0" err="1"/>
              <a:t>Numero</a:t>
            </a:r>
            <a:r>
              <a:rPr lang="en-US" sz="2800" dirty="0"/>
              <a:t> 14/2017 de 2 de </a:t>
            </a:r>
            <a:r>
              <a:rPr lang="en-US" sz="2800" dirty="0" err="1"/>
              <a:t>agosto</a:t>
            </a:r>
            <a:r>
              <a:rPr lang="en-US" sz="2800" dirty="0"/>
              <a:t> Regime </a:t>
            </a:r>
            <a:r>
              <a:rPr lang="en-US" sz="2800" dirty="0" err="1"/>
              <a:t>Geral</a:t>
            </a:r>
            <a:r>
              <a:rPr lang="en-US" sz="2800" dirty="0"/>
              <a:t> das </a:t>
            </a:r>
            <a:r>
              <a:rPr lang="en-US" sz="2800" dirty="0" err="1"/>
              <a:t>Florestas</a:t>
            </a:r>
            <a:endParaRPr lang="en-US" sz="2800" dirty="0"/>
          </a:p>
          <a:p>
            <a:pPr>
              <a:buFont typeface="Wingdings" charset="2"/>
              <a:buChar char="q"/>
            </a:pPr>
            <a:r>
              <a:rPr lang="en-US" sz="2800" dirty="0"/>
              <a:t> Diploma Ministerial </a:t>
            </a:r>
            <a:r>
              <a:rPr lang="en-US" sz="2800" dirty="0" err="1"/>
              <a:t>Numero</a:t>
            </a:r>
            <a:r>
              <a:rPr lang="en-US" sz="2800" dirty="0"/>
              <a:t> 45/2017 de 2 de </a:t>
            </a:r>
            <a:r>
              <a:rPr lang="en-US" sz="2800" dirty="0" err="1"/>
              <a:t>agosto</a:t>
            </a:r>
            <a:r>
              <a:rPr lang="en-US" sz="2800" dirty="0"/>
              <a:t> </a:t>
            </a:r>
            <a:r>
              <a:rPr lang="en-US" sz="2800" b="1" dirty="0" err="1"/>
              <a:t>Regulamento</a:t>
            </a:r>
            <a:r>
              <a:rPr lang="en-US" sz="2800" b="1" dirty="0"/>
              <a:t> </a:t>
            </a:r>
            <a:r>
              <a:rPr lang="en-US" sz="2800" b="1" dirty="0" err="1"/>
              <a:t>relativo</a:t>
            </a:r>
            <a:r>
              <a:rPr lang="en-US" sz="2800" b="1" dirty="0"/>
              <a:t> </a:t>
            </a:r>
            <a:r>
              <a:rPr lang="en-US" sz="2800" b="1" dirty="0" err="1"/>
              <a:t>ao</a:t>
            </a:r>
            <a:r>
              <a:rPr lang="en-US" sz="2800" b="1" dirty="0"/>
              <a:t> </a:t>
            </a:r>
            <a:r>
              <a:rPr lang="en-US" sz="2800" b="1" dirty="0" err="1"/>
              <a:t>Estatuto</a:t>
            </a:r>
            <a:r>
              <a:rPr lang="en-US" sz="2800" b="1" dirty="0"/>
              <a:t> e </a:t>
            </a:r>
            <a:r>
              <a:rPr lang="en-US" sz="2800" b="1" dirty="0" err="1"/>
              <a:t>Regras</a:t>
            </a:r>
            <a:r>
              <a:rPr lang="en-US" sz="2800" b="1" dirty="0"/>
              <a:t> de </a:t>
            </a:r>
            <a:r>
              <a:rPr lang="en-US" sz="2800" b="1" dirty="0" err="1"/>
              <a:t>Procedimentos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a </a:t>
            </a:r>
            <a:r>
              <a:rPr lang="en-US" sz="2800" b="1" dirty="0" err="1"/>
              <a:t>Commisåo</a:t>
            </a:r>
            <a:r>
              <a:rPr lang="en-US" sz="2800" b="1" dirty="0"/>
              <a:t> de </a:t>
            </a:r>
            <a:r>
              <a:rPr lang="en-US" sz="2800" b="1" dirty="0" err="1"/>
              <a:t>avaliação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ao</a:t>
            </a:r>
            <a:r>
              <a:rPr lang="en-US" sz="2800" b="1" dirty="0"/>
              <a:t> </a:t>
            </a:r>
            <a:r>
              <a:rPr lang="en-US" sz="2800" b="1" dirty="0" err="1"/>
              <a:t>Gestão</a:t>
            </a:r>
            <a:r>
              <a:rPr lang="en-US" sz="2800" b="1" dirty="0"/>
              <a:t> do </a:t>
            </a:r>
            <a:r>
              <a:rPr lang="en-US" sz="2800" b="1" dirty="0" err="1"/>
              <a:t>processo</a:t>
            </a:r>
            <a:r>
              <a:rPr lang="en-US" sz="2800" b="1" dirty="0"/>
              <a:t> de </a:t>
            </a:r>
            <a:r>
              <a:rPr lang="en-US" sz="2800" b="1" dirty="0" err="1"/>
              <a:t>avaliação</a:t>
            </a:r>
            <a:r>
              <a:rPr lang="en-US" sz="2800" b="1" dirty="0"/>
              <a:t> </a:t>
            </a:r>
            <a:r>
              <a:rPr lang="en-US" sz="2800" b="1" dirty="0" err="1"/>
              <a:t>ambiental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o </a:t>
            </a:r>
            <a:r>
              <a:rPr lang="en-US" sz="2800" b="1" dirty="0" err="1"/>
              <a:t>Projecto</a:t>
            </a:r>
            <a:r>
              <a:rPr lang="en-US" sz="2800" b="1" dirty="0"/>
              <a:t> da </a:t>
            </a:r>
            <a:r>
              <a:rPr lang="en-US" sz="2800" b="1" dirty="0" err="1"/>
              <a:t>categoria</a:t>
            </a:r>
            <a:r>
              <a:rPr lang="en-US" sz="2800" b="1" dirty="0"/>
              <a:t> A</a:t>
            </a:r>
          </a:p>
          <a:p>
            <a:pPr>
              <a:buFont typeface="Wingdings" charset="2"/>
              <a:buChar char="q"/>
            </a:pPr>
            <a:r>
              <a:rPr lang="en-US" sz="2800" dirty="0"/>
              <a:t> Diploma Ministerial Nu 46/2017 de 2 </a:t>
            </a:r>
            <a:r>
              <a:rPr lang="en-US" sz="2800" dirty="0" err="1"/>
              <a:t>agosto</a:t>
            </a:r>
            <a:r>
              <a:rPr lang="en-US" sz="2800" dirty="0"/>
              <a:t> </a:t>
            </a:r>
            <a:r>
              <a:rPr lang="en-US" sz="2800" b="1" dirty="0" err="1"/>
              <a:t>Regulamento</a:t>
            </a:r>
            <a:r>
              <a:rPr lang="en-US" sz="2800" b="1" dirty="0"/>
              <a:t> </a:t>
            </a:r>
            <a:r>
              <a:rPr lang="en-US" sz="2800" b="1" dirty="0" err="1"/>
              <a:t>Sobre</a:t>
            </a:r>
            <a:r>
              <a:rPr lang="en-US" sz="2800" b="1" dirty="0"/>
              <a:t> </a:t>
            </a:r>
            <a:r>
              <a:rPr lang="en-US" sz="2800" b="1" dirty="0" err="1"/>
              <a:t>os</a:t>
            </a:r>
            <a:r>
              <a:rPr lang="en-US" sz="2800" b="1" dirty="0"/>
              <a:t> </a:t>
            </a:r>
            <a:r>
              <a:rPr lang="en-US" sz="2800" b="1" dirty="0" err="1"/>
              <a:t>Requisitos</a:t>
            </a:r>
            <a:r>
              <a:rPr lang="en-US" sz="2800" b="1" dirty="0"/>
              <a:t> </a:t>
            </a:r>
            <a:r>
              <a:rPr lang="en-US" sz="2800" b="1" dirty="0" err="1"/>
              <a:t>Detalhados</a:t>
            </a:r>
            <a:r>
              <a:rPr lang="en-US" sz="2800" b="1" dirty="0"/>
              <a:t> Para </a:t>
            </a:r>
            <a:r>
              <a:rPr lang="en-US" sz="2800" b="1" dirty="0" err="1"/>
              <a:t>Triagem</a:t>
            </a:r>
            <a:r>
              <a:rPr lang="en-US" sz="2800" b="1" dirty="0"/>
              <a:t>, </a:t>
            </a:r>
            <a:r>
              <a:rPr lang="en-US" sz="2800" b="1" dirty="0" err="1"/>
              <a:t>Definição</a:t>
            </a:r>
            <a:r>
              <a:rPr lang="en-US" sz="2800" b="1" dirty="0"/>
              <a:t> de </a:t>
            </a:r>
            <a:r>
              <a:rPr lang="en-US" sz="2800" b="1" dirty="0" err="1"/>
              <a:t>Âmbito</a:t>
            </a:r>
            <a:r>
              <a:rPr lang="en-US" sz="2800" b="1" dirty="0"/>
              <a:t> e </a:t>
            </a:r>
            <a:r>
              <a:rPr lang="en-US" sz="2800" b="1" dirty="0" err="1"/>
              <a:t>Termos</a:t>
            </a:r>
            <a:r>
              <a:rPr lang="en-US" sz="2800" b="1" dirty="0"/>
              <a:t> de </a:t>
            </a:r>
            <a:r>
              <a:rPr lang="en-US" sz="2800" b="1" dirty="0" err="1"/>
              <a:t>Referencias</a:t>
            </a:r>
            <a:r>
              <a:rPr lang="en-US" sz="2800" b="1" dirty="0"/>
              <a:t>, das </a:t>
            </a:r>
            <a:r>
              <a:rPr lang="en-US" sz="2800" b="1" dirty="0" err="1"/>
              <a:t>Declarações</a:t>
            </a:r>
            <a:r>
              <a:rPr lang="en-US" sz="2800" b="1" dirty="0"/>
              <a:t> de </a:t>
            </a:r>
            <a:r>
              <a:rPr lang="en-US" sz="2800" b="1" dirty="0" err="1"/>
              <a:t>Impactos</a:t>
            </a:r>
            <a:r>
              <a:rPr lang="en-US" sz="2800" b="1" dirty="0"/>
              <a:t> </a:t>
            </a:r>
            <a:r>
              <a:rPr lang="en-US" sz="2800" b="1" dirty="0" err="1"/>
              <a:t>Ambiental</a:t>
            </a:r>
            <a:r>
              <a:rPr lang="en-US" sz="2800" b="1" dirty="0"/>
              <a:t> e </a:t>
            </a:r>
            <a:r>
              <a:rPr lang="en-US" sz="2800" b="1" dirty="0" err="1"/>
              <a:t>Planos</a:t>
            </a:r>
            <a:r>
              <a:rPr lang="en-US" sz="2800" b="1" dirty="0"/>
              <a:t> de </a:t>
            </a:r>
            <a:r>
              <a:rPr lang="en-US" sz="2800" b="1" dirty="0" err="1"/>
              <a:t>Gestão</a:t>
            </a:r>
            <a:r>
              <a:rPr lang="en-US" sz="2800" b="1" dirty="0"/>
              <a:t> </a:t>
            </a:r>
            <a:r>
              <a:rPr lang="en-US" sz="2800" b="1" dirty="0" err="1"/>
              <a:t>Ambiental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a </a:t>
            </a:r>
            <a:r>
              <a:rPr lang="en-US" sz="2800" b="1" dirty="0" err="1"/>
              <a:t>Avaliação</a:t>
            </a:r>
            <a:r>
              <a:rPr lang="en-US" sz="2800" b="1" dirty="0"/>
              <a:t> </a:t>
            </a:r>
            <a:r>
              <a:rPr lang="en-US" sz="2800" b="1" dirty="0" err="1"/>
              <a:t>Ambiental</a:t>
            </a:r>
            <a:endParaRPr lang="en-US" sz="2800" b="1" dirty="0"/>
          </a:p>
          <a:p>
            <a:pPr>
              <a:buFont typeface="Wingdings" charset="2"/>
              <a:buChar char="q"/>
            </a:pPr>
            <a:r>
              <a:rPr lang="en-US" sz="2800" dirty="0"/>
              <a:t> Diploma Ministerial Nu 47/2017 de 2 de </a:t>
            </a:r>
            <a:r>
              <a:rPr lang="en-US" sz="2800" dirty="0" err="1"/>
              <a:t>agosto</a:t>
            </a:r>
            <a:r>
              <a:rPr lang="en-US" sz="2800" dirty="0"/>
              <a:t> </a:t>
            </a:r>
            <a:r>
              <a:rPr lang="en-US" sz="2800" b="1" dirty="0" err="1"/>
              <a:t>Regulamento</a:t>
            </a:r>
            <a:r>
              <a:rPr lang="en-US" sz="2800" b="1" dirty="0"/>
              <a:t> </a:t>
            </a:r>
            <a:r>
              <a:rPr lang="en-US" sz="2800" b="1" dirty="0" err="1"/>
              <a:t>Sobre</a:t>
            </a:r>
            <a:r>
              <a:rPr lang="en-US" sz="2800" b="1" dirty="0"/>
              <a:t> </a:t>
            </a:r>
            <a:r>
              <a:rPr lang="en-US" sz="2800" b="1" dirty="0" err="1"/>
              <a:t>os</a:t>
            </a:r>
            <a:r>
              <a:rPr lang="en-US" sz="2800" b="1" dirty="0"/>
              <a:t> </a:t>
            </a:r>
            <a:r>
              <a:rPr lang="en-US" sz="2800" b="1" dirty="0" err="1"/>
              <a:t>Procedimentos</a:t>
            </a:r>
            <a:r>
              <a:rPr lang="en-US" sz="2800" b="1" dirty="0"/>
              <a:t> de </a:t>
            </a:r>
            <a:r>
              <a:rPr lang="en-US" sz="2800" b="1" dirty="0" err="1"/>
              <a:t>Consulta</a:t>
            </a:r>
            <a:r>
              <a:rPr lang="en-US" sz="2800" b="1" dirty="0"/>
              <a:t> </a:t>
            </a:r>
            <a:r>
              <a:rPr lang="en-US" sz="2800" b="1" dirty="0" err="1"/>
              <a:t>Pública</a:t>
            </a:r>
            <a:r>
              <a:rPr lang="en-US" sz="2800" b="1" dirty="0"/>
              <a:t> e </a:t>
            </a:r>
            <a:r>
              <a:rPr lang="en-US" sz="2800" b="1" dirty="0" err="1"/>
              <a:t>Requisitos</a:t>
            </a:r>
            <a:r>
              <a:rPr lang="en-US" sz="2800" b="1" dirty="0"/>
              <a:t> Durante o </a:t>
            </a:r>
            <a:r>
              <a:rPr lang="en-US" sz="2800" b="1" dirty="0" err="1"/>
              <a:t>Processo</a:t>
            </a:r>
            <a:r>
              <a:rPr lang="en-US" sz="2800" b="1" dirty="0"/>
              <a:t> de </a:t>
            </a:r>
            <a:r>
              <a:rPr lang="en-US" sz="2800" b="1" dirty="0" err="1"/>
              <a:t>Avaliação</a:t>
            </a:r>
            <a:r>
              <a:rPr lang="en-US" sz="2800" b="1" dirty="0"/>
              <a:t> </a:t>
            </a:r>
            <a:r>
              <a:rPr lang="en-US" sz="2800" b="1" dirty="0" err="1"/>
              <a:t>Ambiental</a:t>
            </a:r>
            <a:r>
              <a:rPr lang="en-US" sz="2800" b="1" dirty="0"/>
              <a:t> </a:t>
            </a:r>
          </a:p>
          <a:p>
            <a:pPr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dirty="0"/>
              <a:t>Resolução Nu 12/2018 </a:t>
            </a:r>
            <a:r>
              <a:rPr lang="en-US" sz="2800" b="1" dirty="0" err="1"/>
              <a:t>Recomenda</a:t>
            </a:r>
            <a:r>
              <a:rPr lang="en-US" sz="2800" b="1" dirty="0"/>
              <a:t> </a:t>
            </a:r>
            <a:r>
              <a:rPr lang="en-US" sz="2800" b="1" dirty="0" err="1"/>
              <a:t>ao</a:t>
            </a:r>
            <a:r>
              <a:rPr lang="en-US" sz="2800" b="1" dirty="0"/>
              <a:t> </a:t>
            </a:r>
            <a:r>
              <a:rPr lang="en-US" sz="2800" b="1" dirty="0" err="1"/>
              <a:t>Governo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Tome Medidas Para a  </a:t>
            </a:r>
            <a:r>
              <a:rPr lang="en-US" sz="2800" b="1" dirty="0" err="1"/>
              <a:t>Defeza</a:t>
            </a:r>
            <a:r>
              <a:rPr lang="en-US" sz="2800" b="1" dirty="0"/>
              <a:t> e </a:t>
            </a:r>
            <a:r>
              <a:rPr lang="en-US" sz="2800" b="1" dirty="0" err="1"/>
              <a:t>Conservação</a:t>
            </a:r>
            <a:r>
              <a:rPr lang="en-US" sz="2800" b="1" dirty="0"/>
              <a:t> do </a:t>
            </a:r>
            <a:r>
              <a:rPr lang="en-US" sz="2800" b="1" dirty="0" err="1"/>
              <a:t>Meio</a:t>
            </a:r>
            <a:r>
              <a:rPr lang="en-US" sz="2800" b="1" dirty="0"/>
              <a:t> </a:t>
            </a:r>
            <a:r>
              <a:rPr lang="en-US" sz="2800" b="1" dirty="0" err="1"/>
              <a:t>Ambiente</a:t>
            </a:r>
            <a:r>
              <a:rPr lang="en-US" sz="2800" b="1" dirty="0"/>
              <a:t> </a:t>
            </a:r>
          </a:p>
          <a:p>
            <a:pPr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dirty="0"/>
              <a:t>Resolução Nu 1/2020 </a:t>
            </a:r>
            <a:r>
              <a:rPr lang="en-US" sz="2800" b="1" dirty="0" err="1"/>
              <a:t>Sobre</a:t>
            </a:r>
            <a:r>
              <a:rPr lang="en-US" sz="2800" b="1" dirty="0"/>
              <a:t> O </a:t>
            </a:r>
            <a:r>
              <a:rPr lang="en-US" sz="2800" b="1" dirty="0" err="1"/>
              <a:t>Combate</a:t>
            </a:r>
            <a:r>
              <a:rPr lang="en-US" sz="2800" b="1" dirty="0"/>
              <a:t> </a:t>
            </a:r>
            <a:r>
              <a:rPr lang="en-US" sz="2800" b="1" dirty="0" err="1"/>
              <a:t>Às</a:t>
            </a:r>
            <a:r>
              <a:rPr lang="en-US" sz="2800" b="1" dirty="0"/>
              <a:t> </a:t>
            </a:r>
            <a:r>
              <a:rPr lang="en-US" sz="2800" b="1" dirty="0" err="1"/>
              <a:t>Alterações</a:t>
            </a:r>
            <a:r>
              <a:rPr lang="en-US" sz="2800" b="1" dirty="0"/>
              <a:t> </a:t>
            </a:r>
            <a:r>
              <a:rPr lang="en-US" sz="2800" b="1" dirty="0" err="1"/>
              <a:t>Climáticas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24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09" y="0"/>
            <a:ext cx="8822179" cy="905154"/>
          </a:xfrm>
        </p:spPr>
        <p:txBody>
          <a:bodyPr/>
          <a:lstStyle/>
          <a:p>
            <a:r>
              <a:rPr lang="pt-PT" sz="2800" dirty="0">
                <a:solidFill>
                  <a:schemeClr val="tx1"/>
                </a:solidFill>
              </a:rPr>
              <a:t>Ações implementadas para a Restauração Agroflorestal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05154"/>
            <a:ext cx="4994658" cy="582199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</a:rPr>
              <a:t>O </a:t>
            </a:r>
            <a:r>
              <a:rPr lang="en-US" sz="2600" b="1" dirty="0" err="1">
                <a:solidFill>
                  <a:srgbClr val="000000"/>
                </a:solidFill>
              </a:rPr>
              <a:t>Governo</a:t>
            </a:r>
            <a:r>
              <a:rPr lang="en-US" sz="2600" dirty="0">
                <a:solidFill>
                  <a:srgbClr val="000000"/>
                </a:solidFill>
              </a:rPr>
              <a:t> de Timor-Leste </a:t>
            </a:r>
            <a:r>
              <a:rPr lang="en-US" sz="2600" dirty="0" err="1">
                <a:solidFill>
                  <a:srgbClr val="000000"/>
                </a:solidFill>
              </a:rPr>
              <a:t>introduziu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em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território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nacional</a:t>
            </a:r>
            <a:r>
              <a:rPr lang="en-US" sz="2600" dirty="0">
                <a:solidFill>
                  <a:srgbClr val="000000"/>
                </a:solidFill>
              </a:rPr>
              <a:t> o </a:t>
            </a:r>
            <a:r>
              <a:rPr lang="en-US" sz="2600" dirty="0" err="1">
                <a:solidFill>
                  <a:srgbClr val="000000"/>
                </a:solidFill>
              </a:rPr>
              <a:t>programa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</a:rPr>
              <a:t>“</a:t>
            </a:r>
            <a:r>
              <a:rPr lang="en-US" sz="2600" b="1" u="sng" dirty="0">
                <a:solidFill>
                  <a:srgbClr val="000000"/>
                </a:solidFill>
              </a:rPr>
              <a:t>Escola Verde</a:t>
            </a:r>
            <a:r>
              <a:rPr lang="en-US" sz="2600" b="1" dirty="0">
                <a:solidFill>
                  <a:srgbClr val="000000"/>
                </a:solidFill>
              </a:rPr>
              <a:t>”</a:t>
            </a:r>
            <a:r>
              <a:rPr lang="en-US" sz="2600" dirty="0">
                <a:solidFill>
                  <a:srgbClr val="000000"/>
                </a:solidFill>
              </a:rPr>
              <a:t>, que </a:t>
            </a:r>
            <a:r>
              <a:rPr lang="en-US" sz="2600" dirty="0" err="1">
                <a:solidFill>
                  <a:srgbClr val="000000"/>
                </a:solidFill>
              </a:rPr>
              <a:t>envolve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os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estudantes</a:t>
            </a:r>
            <a:r>
              <a:rPr lang="en-US" sz="2600" dirty="0">
                <a:solidFill>
                  <a:srgbClr val="000000"/>
                </a:solidFill>
              </a:rPr>
              <a:t> do Ensino </a:t>
            </a:r>
            <a:r>
              <a:rPr lang="en-US" sz="2600" dirty="0" err="1">
                <a:solidFill>
                  <a:srgbClr val="000000"/>
                </a:solidFill>
              </a:rPr>
              <a:t>Básico</a:t>
            </a:r>
            <a:r>
              <a:rPr lang="en-US" sz="2600" dirty="0">
                <a:solidFill>
                  <a:srgbClr val="000000"/>
                </a:solidFill>
              </a:rPr>
              <a:t> e do </a:t>
            </a:r>
            <a:r>
              <a:rPr lang="en-US" sz="2600" dirty="0" err="1">
                <a:solidFill>
                  <a:srgbClr val="000000"/>
                </a:solidFill>
              </a:rPr>
              <a:t>Ensino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Secundário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incluindo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Universidade</a:t>
            </a:r>
            <a:r>
              <a:rPr lang="en-US" sz="2600" dirty="0">
                <a:solidFill>
                  <a:srgbClr val="000000"/>
                </a:solidFill>
              </a:rPr>
              <a:t>. </a:t>
            </a:r>
          </a:p>
          <a:p>
            <a:pPr>
              <a:buFont typeface="Wingdings" charset="2"/>
              <a:buChar char="q"/>
            </a:pPr>
            <a:r>
              <a:rPr lang="en-US" sz="2600" b="1" dirty="0">
                <a:solidFill>
                  <a:srgbClr val="000000"/>
                </a:solidFill>
              </a:rPr>
              <a:t>O Ex-</a:t>
            </a:r>
            <a:r>
              <a:rPr lang="en-US" sz="2600" b="1" dirty="0" err="1">
                <a:solidFill>
                  <a:srgbClr val="000000"/>
                </a:solidFill>
              </a:rPr>
              <a:t>Presidente</a:t>
            </a:r>
            <a:r>
              <a:rPr lang="en-US" sz="2600" b="1" dirty="0">
                <a:solidFill>
                  <a:srgbClr val="000000"/>
                </a:solidFill>
              </a:rPr>
              <a:t> da República, Dr. Francisco </a:t>
            </a:r>
            <a:r>
              <a:rPr lang="en-US" sz="2600" b="1" dirty="0" err="1">
                <a:solidFill>
                  <a:srgbClr val="000000"/>
                </a:solidFill>
              </a:rPr>
              <a:t>Guterres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>
                <a:solidFill>
                  <a:srgbClr val="000000"/>
                </a:solidFill>
              </a:rPr>
              <a:t>Lù </a:t>
            </a:r>
            <a:r>
              <a:rPr lang="en-US" sz="2600" b="1" dirty="0">
                <a:solidFill>
                  <a:srgbClr val="000000"/>
                </a:solidFill>
              </a:rPr>
              <a:t>Olo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realizou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durante</a:t>
            </a:r>
            <a:r>
              <a:rPr lang="en-US" sz="2600" dirty="0">
                <a:solidFill>
                  <a:srgbClr val="000000"/>
                </a:solidFill>
              </a:rPr>
              <a:t> o </a:t>
            </a:r>
            <a:r>
              <a:rPr lang="en-US" sz="2600" dirty="0" err="1">
                <a:solidFill>
                  <a:srgbClr val="000000"/>
                </a:solidFill>
              </a:rPr>
              <a:t>seu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mandato</a:t>
            </a:r>
            <a:r>
              <a:rPr lang="en-US" sz="2600" dirty="0">
                <a:solidFill>
                  <a:srgbClr val="000000"/>
                </a:solidFill>
              </a:rPr>
              <a:t>, o </a:t>
            </a:r>
            <a:r>
              <a:rPr lang="en-US" sz="2600" dirty="0" err="1">
                <a:solidFill>
                  <a:srgbClr val="000000"/>
                </a:solidFill>
              </a:rPr>
              <a:t>programa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u="sng" dirty="0">
                <a:solidFill>
                  <a:srgbClr val="000000"/>
                </a:solidFill>
              </a:rPr>
              <a:t>“Um </a:t>
            </a:r>
            <a:r>
              <a:rPr lang="en-US" sz="2600" b="1" u="sng" dirty="0" err="1">
                <a:solidFill>
                  <a:srgbClr val="000000"/>
                </a:solidFill>
              </a:rPr>
              <a:t>cidadão</a:t>
            </a:r>
            <a:r>
              <a:rPr lang="en-US" sz="2600" b="1" u="sng" dirty="0">
                <a:solidFill>
                  <a:srgbClr val="000000"/>
                </a:solidFill>
              </a:rPr>
              <a:t>, </a:t>
            </a:r>
            <a:r>
              <a:rPr lang="en-US" sz="2600" b="1" u="sng" dirty="0" err="1">
                <a:solidFill>
                  <a:srgbClr val="000000"/>
                </a:solidFill>
              </a:rPr>
              <a:t>uma</a:t>
            </a:r>
            <a:r>
              <a:rPr lang="en-US" sz="2600" b="1" u="sng" dirty="0">
                <a:solidFill>
                  <a:srgbClr val="000000"/>
                </a:solidFill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</a:rPr>
              <a:t>árvore</a:t>
            </a:r>
            <a:r>
              <a:rPr lang="en-US" sz="2600" b="1" u="sng" dirty="0">
                <a:solidFill>
                  <a:srgbClr val="000000"/>
                </a:solidFill>
              </a:rPr>
              <a:t>”</a:t>
            </a:r>
            <a:r>
              <a:rPr lang="en-US" sz="2600" dirty="0">
                <a:solidFill>
                  <a:srgbClr val="000000"/>
                </a:solidFill>
              </a:rPr>
              <a:t>, que </a:t>
            </a:r>
            <a:r>
              <a:rPr lang="en-US" sz="2600" dirty="0" err="1">
                <a:solidFill>
                  <a:srgbClr val="000000"/>
                </a:solidFill>
              </a:rPr>
              <a:t>envolveu</a:t>
            </a:r>
            <a:r>
              <a:rPr lang="en-US" sz="2600" dirty="0">
                <a:solidFill>
                  <a:srgbClr val="000000"/>
                </a:solidFill>
              </a:rPr>
              <a:t> as </a:t>
            </a:r>
            <a:r>
              <a:rPr lang="en-US" sz="2600" dirty="0" err="1">
                <a:solidFill>
                  <a:srgbClr val="000000"/>
                </a:solidFill>
              </a:rPr>
              <a:t>comunidades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jovens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estudantes</a:t>
            </a:r>
            <a:r>
              <a:rPr lang="en-US" sz="2600" dirty="0">
                <a:solidFill>
                  <a:srgbClr val="000000"/>
                </a:solidFill>
              </a:rPr>
              <a:t> e </a:t>
            </a:r>
            <a:r>
              <a:rPr lang="en-US" sz="2600" dirty="0" err="1">
                <a:solidFill>
                  <a:srgbClr val="000000"/>
                </a:solidFill>
              </a:rPr>
              <a:t>professores</a:t>
            </a:r>
            <a:r>
              <a:rPr lang="en-US" sz="2600" dirty="0">
                <a:solidFill>
                  <a:srgbClr val="000000"/>
                </a:solidFill>
              </a:rPr>
              <a:t> do </a:t>
            </a:r>
            <a:r>
              <a:rPr lang="en-US" sz="2600" dirty="0" err="1">
                <a:solidFill>
                  <a:srgbClr val="000000"/>
                </a:solidFill>
              </a:rPr>
              <a:t>ensino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básico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até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ensino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secundário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incluindo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universitário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em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território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nacional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50514880_590042224780721_9072298744061362176_o-800x5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57" y="1138742"/>
            <a:ext cx="3964831" cy="2945597"/>
          </a:xfrm>
          <a:prstGeom prst="rect">
            <a:avLst/>
          </a:prstGeom>
        </p:spPr>
      </p:pic>
      <p:pic>
        <p:nvPicPr>
          <p:cNvPr id="5" name="Picture 4" descr="50626178_590041628114114_3630082826453385216_o-800x533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57" y="4084338"/>
            <a:ext cx="3964831" cy="26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8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80" y="274638"/>
            <a:ext cx="8715174" cy="834906"/>
          </a:xfrm>
        </p:spPr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Ações implementadas (</a:t>
            </a:r>
            <a:r>
              <a:rPr lang="pt-PT" dirty="0" err="1">
                <a:solidFill>
                  <a:schemeClr val="tx1"/>
                </a:solidFill>
              </a:rPr>
              <a:t>Cont</a:t>
            </a:r>
            <a:r>
              <a:rPr lang="pt-PT" dirty="0">
                <a:solidFill>
                  <a:schemeClr val="tx1"/>
                </a:solidFill>
              </a:rPr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79" y="1708114"/>
            <a:ext cx="8715175" cy="4949146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O </a:t>
            </a:r>
            <a:r>
              <a:rPr lang="en-US" sz="3200" b="1" dirty="0" err="1">
                <a:solidFill>
                  <a:srgbClr val="000000"/>
                </a:solidFill>
              </a:rPr>
              <a:t>Governo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de Timor-Leste, </a:t>
            </a:r>
            <a:r>
              <a:rPr lang="en-US" sz="3200" dirty="0" err="1">
                <a:solidFill>
                  <a:srgbClr val="000000"/>
                </a:solidFill>
              </a:rPr>
              <a:t>juntamente</a:t>
            </a:r>
            <a:r>
              <a:rPr lang="en-US" sz="3200" dirty="0">
                <a:solidFill>
                  <a:srgbClr val="000000"/>
                </a:solidFill>
              </a:rPr>
              <a:t> com </a:t>
            </a:r>
            <a:r>
              <a:rPr lang="en-US" sz="3200" dirty="0" err="1">
                <a:solidFill>
                  <a:srgbClr val="000000"/>
                </a:solidFill>
              </a:rPr>
              <a:t>os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parceiros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União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Europeia</a:t>
            </a:r>
            <a:r>
              <a:rPr lang="en-US" sz="3200" dirty="0">
                <a:solidFill>
                  <a:srgbClr val="000000"/>
                </a:solidFill>
              </a:rPr>
              <a:t> e GIZ - </a:t>
            </a:r>
            <a:r>
              <a:rPr lang="en-US" sz="3200" dirty="0" err="1">
                <a:solidFill>
                  <a:srgbClr val="000000"/>
                </a:solidFill>
              </a:rPr>
              <a:t>Agência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Alemã</a:t>
            </a:r>
            <a:r>
              <a:rPr lang="en-US" sz="3200" dirty="0">
                <a:solidFill>
                  <a:srgbClr val="000000"/>
                </a:solidFill>
              </a:rPr>
              <a:t> de </a:t>
            </a:r>
            <a:r>
              <a:rPr lang="en-US" sz="3200" dirty="0" err="1">
                <a:solidFill>
                  <a:srgbClr val="000000"/>
                </a:solidFill>
              </a:rPr>
              <a:t>Cooperação</a:t>
            </a:r>
            <a:r>
              <a:rPr lang="en-US" sz="3200" dirty="0">
                <a:solidFill>
                  <a:srgbClr val="000000"/>
                </a:solidFill>
              </a:rPr>
              <a:t> -  </a:t>
            </a:r>
            <a:r>
              <a:rPr lang="en-US" sz="3200" dirty="0" err="1">
                <a:solidFill>
                  <a:srgbClr val="000000"/>
                </a:solidFill>
              </a:rPr>
              <a:t>realizou</a:t>
            </a:r>
            <a:r>
              <a:rPr lang="en-US" sz="3200" dirty="0">
                <a:solidFill>
                  <a:srgbClr val="000000"/>
                </a:solidFill>
              </a:rPr>
              <a:t> a </a:t>
            </a:r>
            <a:r>
              <a:rPr lang="en-US" sz="3200" b="1" u="sng" dirty="0">
                <a:solidFill>
                  <a:srgbClr val="000000"/>
                </a:solidFill>
              </a:rPr>
              <a:t>“Feira </a:t>
            </a:r>
            <a:r>
              <a:rPr lang="en-US" sz="3200" b="1" u="sng" dirty="0" err="1">
                <a:solidFill>
                  <a:srgbClr val="000000"/>
                </a:solidFill>
              </a:rPr>
              <a:t>Agroflorestal</a:t>
            </a:r>
            <a:r>
              <a:rPr lang="en-US" sz="3200" b="1" u="sng" dirty="0">
                <a:solidFill>
                  <a:srgbClr val="000000"/>
                </a:solidFill>
              </a:rPr>
              <a:t> e </a:t>
            </a:r>
            <a:r>
              <a:rPr lang="en-US" sz="3200" b="1" u="sng" dirty="0" err="1">
                <a:solidFill>
                  <a:srgbClr val="000000"/>
                </a:solidFill>
              </a:rPr>
              <a:t>Comercial</a:t>
            </a:r>
            <a:r>
              <a:rPr lang="en-US" sz="3200" b="1" u="sng" dirty="0">
                <a:solidFill>
                  <a:srgbClr val="000000"/>
                </a:solidFill>
              </a:rPr>
              <a:t>”</a:t>
            </a:r>
            <a:r>
              <a:rPr lang="en-US" sz="3200" dirty="0">
                <a:solidFill>
                  <a:srgbClr val="000000"/>
                </a:solidFill>
              </a:rPr>
              <a:t>, fundamental </a:t>
            </a:r>
            <a:r>
              <a:rPr lang="en-US" sz="3200" dirty="0" err="1">
                <a:solidFill>
                  <a:srgbClr val="000000"/>
                </a:solidFill>
              </a:rPr>
              <a:t>para</a:t>
            </a:r>
            <a:r>
              <a:rPr lang="en-US" sz="3200" dirty="0">
                <a:solidFill>
                  <a:srgbClr val="000000"/>
                </a:solidFill>
              </a:rPr>
              <a:t> a </a:t>
            </a:r>
            <a:r>
              <a:rPr lang="en-US" sz="3200" dirty="0" err="1">
                <a:solidFill>
                  <a:srgbClr val="000000"/>
                </a:solidFill>
              </a:rPr>
              <a:t>criação</a:t>
            </a:r>
            <a:r>
              <a:rPr lang="en-US" sz="3200" dirty="0">
                <a:solidFill>
                  <a:srgbClr val="000000"/>
                </a:solidFill>
              </a:rPr>
              <a:t> de </a:t>
            </a:r>
            <a:r>
              <a:rPr lang="en-US" sz="3200" dirty="0" err="1">
                <a:solidFill>
                  <a:srgbClr val="000000"/>
                </a:solidFill>
              </a:rPr>
              <a:t>emprego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nas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áreas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remotas</a:t>
            </a:r>
            <a:r>
              <a:rPr lang="en-US" sz="3200" dirty="0">
                <a:solidFill>
                  <a:srgbClr val="000000"/>
                </a:solidFill>
              </a:rPr>
              <a:t> e </a:t>
            </a:r>
            <a:r>
              <a:rPr lang="en-US" sz="3200" dirty="0" err="1">
                <a:solidFill>
                  <a:srgbClr val="000000"/>
                </a:solidFill>
              </a:rPr>
              <a:t>para</a:t>
            </a: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 err="1">
                <a:solidFill>
                  <a:srgbClr val="000000"/>
                </a:solidFill>
              </a:rPr>
              <a:t>preservar</a:t>
            </a:r>
            <a:r>
              <a:rPr lang="en-US" sz="3200" dirty="0">
                <a:solidFill>
                  <a:srgbClr val="000000"/>
                </a:solidFill>
              </a:rPr>
              <a:t> o </a:t>
            </a:r>
            <a:r>
              <a:rPr lang="en-US" sz="3200" dirty="0" err="1">
                <a:solidFill>
                  <a:srgbClr val="000000"/>
                </a:solidFill>
              </a:rPr>
              <a:t>ambiente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>
              <a:buFont typeface="Wingdings" charset="2"/>
              <a:buChar char="q"/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2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4144"/>
            <a:ext cx="7272339" cy="6692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sz="2800" dirty="0">
                <a:solidFill>
                  <a:schemeClr val="tx1"/>
                </a:solidFill>
              </a:rPr>
              <a:t>Ações implementadas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/>
              <a:t>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46" y="875956"/>
            <a:ext cx="5046150" cy="583403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q"/>
            </a:pPr>
            <a:r>
              <a:rPr lang="en-US" sz="2600" dirty="0">
                <a:solidFill>
                  <a:srgbClr val="000000"/>
                </a:solidFill>
              </a:rPr>
              <a:t> Com o </a:t>
            </a:r>
            <a:r>
              <a:rPr lang="en-US" sz="2600" dirty="0" err="1">
                <a:solidFill>
                  <a:srgbClr val="000000"/>
                </a:solidFill>
              </a:rPr>
              <a:t>projeto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u="sng" dirty="0">
                <a:solidFill>
                  <a:srgbClr val="000000"/>
                </a:solidFill>
              </a:rPr>
              <a:t>“Ai </a:t>
            </a:r>
            <a:r>
              <a:rPr lang="en-US" sz="2600" b="1" u="sng" dirty="0" err="1">
                <a:solidFill>
                  <a:srgbClr val="000000"/>
                </a:solidFill>
              </a:rPr>
              <a:t>ba</a:t>
            </a:r>
            <a:r>
              <a:rPr lang="en-US" sz="2600" b="1" u="sng" dirty="0">
                <a:solidFill>
                  <a:srgbClr val="000000"/>
                </a:solidFill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</a:rPr>
              <a:t>futuru</a:t>
            </a:r>
            <a:r>
              <a:rPr lang="en-US" sz="2600" b="1" u="sng" dirty="0">
                <a:solidFill>
                  <a:srgbClr val="000000"/>
                </a:solidFill>
              </a:rPr>
              <a:t>/ </a:t>
            </a:r>
            <a:r>
              <a:rPr lang="en-US" sz="2600" b="1" u="sng" dirty="0" err="1">
                <a:solidFill>
                  <a:srgbClr val="000000"/>
                </a:solidFill>
              </a:rPr>
              <a:t>uma</a:t>
            </a:r>
            <a:r>
              <a:rPr lang="en-US" sz="2600" b="1" u="sng" dirty="0">
                <a:solidFill>
                  <a:srgbClr val="000000"/>
                </a:solidFill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</a:rPr>
              <a:t>árvore</a:t>
            </a:r>
            <a:r>
              <a:rPr lang="en-US" sz="2600" b="1" u="sng" dirty="0">
                <a:solidFill>
                  <a:srgbClr val="000000"/>
                </a:solidFill>
              </a:rPr>
              <a:t> para o </a:t>
            </a:r>
            <a:r>
              <a:rPr lang="en-US" sz="2600" b="1" u="sng" dirty="0" err="1">
                <a:solidFill>
                  <a:srgbClr val="000000"/>
                </a:solidFill>
              </a:rPr>
              <a:t>futuro</a:t>
            </a:r>
            <a:r>
              <a:rPr lang="en-US" sz="2600" b="1" u="sng" dirty="0">
                <a:solidFill>
                  <a:srgbClr val="000000"/>
                </a:solidFill>
              </a:rPr>
              <a:t>”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financiado</a:t>
            </a:r>
            <a:r>
              <a:rPr lang="en-US" sz="2600" dirty="0">
                <a:solidFill>
                  <a:srgbClr val="000000"/>
                </a:solidFill>
              </a:rPr>
              <a:t> pela </a:t>
            </a:r>
            <a:r>
              <a:rPr lang="en-US" sz="2600" dirty="0" err="1">
                <a:solidFill>
                  <a:srgbClr val="000000"/>
                </a:solidFill>
              </a:rPr>
              <a:t>União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Europeia</a:t>
            </a:r>
            <a:r>
              <a:rPr lang="en-US" sz="2600" dirty="0">
                <a:solidFill>
                  <a:srgbClr val="000000"/>
                </a:solidFill>
              </a:rPr>
              <a:t> e pela GIZ, o </a:t>
            </a:r>
            <a:r>
              <a:rPr lang="en-US" sz="2600" dirty="0" err="1">
                <a:solidFill>
                  <a:srgbClr val="000000"/>
                </a:solidFill>
              </a:rPr>
              <a:t>Governo</a:t>
            </a:r>
            <a:r>
              <a:rPr lang="en-US" sz="2600" dirty="0">
                <a:solidFill>
                  <a:srgbClr val="000000"/>
                </a:solidFill>
              </a:rPr>
              <a:t> de Timor-Leste </a:t>
            </a:r>
            <a:r>
              <a:rPr lang="en-US" sz="2600" dirty="0" err="1">
                <a:solidFill>
                  <a:srgbClr val="000000"/>
                </a:solidFill>
              </a:rPr>
              <a:t>já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distribuiu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u="sng" dirty="0">
                <a:solidFill>
                  <a:srgbClr val="000000"/>
                </a:solidFill>
              </a:rPr>
              <a:t>75,000 </a:t>
            </a:r>
            <a:r>
              <a:rPr lang="en-US" sz="2600" b="1" u="sng" dirty="0" err="1">
                <a:solidFill>
                  <a:srgbClr val="000000"/>
                </a:solidFill>
              </a:rPr>
              <a:t>pes</a:t>
            </a:r>
            <a:r>
              <a:rPr lang="en-US" sz="2600" b="1" u="sng" dirty="0">
                <a:solidFill>
                  <a:srgbClr val="000000"/>
                </a:solidFill>
              </a:rPr>
              <a:t> de </a:t>
            </a:r>
            <a:r>
              <a:rPr lang="en-US" sz="2600" b="1" u="sng" dirty="0" err="1">
                <a:solidFill>
                  <a:srgbClr val="000000"/>
                </a:solidFill>
              </a:rPr>
              <a:t>sândalo</a:t>
            </a:r>
            <a:r>
              <a:rPr lang="en-US" sz="2600" dirty="0">
                <a:solidFill>
                  <a:srgbClr val="000000"/>
                </a:solidFill>
              </a:rPr>
              <a:t>,</a:t>
            </a:r>
            <a:r>
              <a:rPr lang="en-US" sz="2600" b="1" u="sng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beneficiando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u="sng" dirty="0">
                <a:solidFill>
                  <a:srgbClr val="000000"/>
                </a:solidFill>
              </a:rPr>
              <a:t>18,000 </a:t>
            </a:r>
            <a:r>
              <a:rPr lang="en-US" sz="2600" b="1" u="sng" dirty="0" err="1">
                <a:solidFill>
                  <a:srgbClr val="000000"/>
                </a:solidFill>
              </a:rPr>
              <a:t>pessoas</a:t>
            </a:r>
            <a:r>
              <a:rPr lang="en-US" sz="2600" b="1" u="sng" dirty="0">
                <a:solidFill>
                  <a:srgbClr val="000000"/>
                </a:solidFill>
              </a:rPr>
              <a:t>, 4,000 </a:t>
            </a:r>
            <a:r>
              <a:rPr lang="en-US" sz="2600" b="1" u="sng" dirty="0" err="1">
                <a:solidFill>
                  <a:srgbClr val="000000"/>
                </a:solidFill>
              </a:rPr>
              <a:t>famílias</a:t>
            </a:r>
            <a:r>
              <a:rPr lang="en-US" sz="2600" b="1" u="sng" dirty="0">
                <a:solidFill>
                  <a:srgbClr val="000000"/>
                </a:solidFill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</a:rPr>
              <a:t>em</a:t>
            </a:r>
            <a:r>
              <a:rPr lang="en-US" sz="2600" b="1" u="sng" dirty="0">
                <a:solidFill>
                  <a:srgbClr val="000000"/>
                </a:solidFill>
              </a:rPr>
              <a:t> 40 </a:t>
            </a:r>
            <a:r>
              <a:rPr lang="en-US" sz="2600" b="1" u="sng" dirty="0" err="1">
                <a:solidFill>
                  <a:srgbClr val="000000"/>
                </a:solidFill>
              </a:rPr>
              <a:t>sucos</a:t>
            </a:r>
            <a:r>
              <a:rPr lang="en-US" sz="2600" dirty="0">
                <a:solidFill>
                  <a:srgbClr val="000000"/>
                </a:solidFill>
              </a:rPr>
              <a:t>. Este </a:t>
            </a:r>
            <a:r>
              <a:rPr lang="en-US" sz="2600" dirty="0" err="1">
                <a:solidFill>
                  <a:srgbClr val="000000"/>
                </a:solidFill>
              </a:rPr>
              <a:t>projeto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tem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como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objetivo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efetuar</a:t>
            </a:r>
            <a:r>
              <a:rPr lang="en-US" sz="2600" dirty="0">
                <a:solidFill>
                  <a:srgbClr val="000000"/>
                </a:solidFill>
              </a:rPr>
              <a:t> a </a:t>
            </a:r>
            <a:r>
              <a:rPr lang="en-US" sz="2600" dirty="0" err="1">
                <a:solidFill>
                  <a:srgbClr val="000000"/>
                </a:solidFill>
              </a:rPr>
              <a:t>plantação</a:t>
            </a:r>
            <a:r>
              <a:rPr lang="en-US" sz="2600" dirty="0">
                <a:solidFill>
                  <a:srgbClr val="000000"/>
                </a:solidFill>
              </a:rPr>
              <a:t> de </a:t>
            </a:r>
            <a:r>
              <a:rPr lang="en-US" sz="2600" dirty="0" err="1">
                <a:solidFill>
                  <a:srgbClr val="000000"/>
                </a:solidFill>
              </a:rPr>
              <a:t>árvores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comerciais</a:t>
            </a:r>
            <a:r>
              <a:rPr lang="en-US" sz="2600" dirty="0">
                <a:solidFill>
                  <a:srgbClr val="000000"/>
                </a:solidFill>
              </a:rPr>
              <a:t> e </a:t>
            </a:r>
            <a:r>
              <a:rPr lang="en-US" sz="2600" dirty="0" err="1">
                <a:solidFill>
                  <a:srgbClr val="000000"/>
                </a:solidFill>
              </a:rPr>
              <a:t>encorajar</a:t>
            </a:r>
            <a:r>
              <a:rPr lang="en-US" sz="2600" dirty="0">
                <a:solidFill>
                  <a:srgbClr val="000000"/>
                </a:solidFill>
              </a:rPr>
              <a:t> o </a:t>
            </a:r>
            <a:r>
              <a:rPr lang="en-US" sz="2600" dirty="0" err="1">
                <a:solidFill>
                  <a:srgbClr val="000000"/>
                </a:solidFill>
              </a:rPr>
              <a:t>setor</a:t>
            </a:r>
            <a:r>
              <a:rPr lang="en-US" sz="2600" dirty="0">
                <a:solidFill>
                  <a:srgbClr val="000000"/>
                </a:solidFill>
              </a:rPr>
              <a:t> privado a </a:t>
            </a:r>
            <a:r>
              <a:rPr lang="en-US" sz="2600" dirty="0" err="1">
                <a:solidFill>
                  <a:srgbClr val="000000"/>
                </a:solidFill>
              </a:rPr>
              <a:t>investir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nesta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área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</a:p>
          <a:p>
            <a:pPr>
              <a:buFont typeface="Wingdings" charset="2"/>
              <a:buChar char="q"/>
            </a:pPr>
            <a:r>
              <a:rPr lang="en-US" sz="2600" b="1" dirty="0">
                <a:solidFill>
                  <a:srgbClr val="000000"/>
                </a:solidFill>
              </a:rPr>
              <a:t> O </a:t>
            </a:r>
            <a:r>
              <a:rPr lang="en-US" sz="2600" b="1" dirty="0" err="1">
                <a:solidFill>
                  <a:srgbClr val="000000"/>
                </a:solidFill>
              </a:rPr>
              <a:t>Governo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de Timor-Leste </a:t>
            </a:r>
            <a:r>
              <a:rPr lang="en-US" sz="2600" dirty="0" err="1">
                <a:solidFill>
                  <a:srgbClr val="000000"/>
                </a:solidFill>
              </a:rPr>
              <a:t>também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apoia</a:t>
            </a:r>
            <a:r>
              <a:rPr lang="en-US" sz="2600" dirty="0">
                <a:solidFill>
                  <a:srgbClr val="000000"/>
                </a:solidFill>
              </a:rPr>
              <a:t> o </a:t>
            </a:r>
            <a:r>
              <a:rPr lang="en-US" sz="2600" dirty="0" err="1">
                <a:solidFill>
                  <a:srgbClr val="000000"/>
                </a:solidFill>
              </a:rPr>
              <a:t>método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tradicional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</a:rPr>
              <a:t>”Tara Bandu” </a:t>
            </a:r>
            <a:r>
              <a:rPr lang="en-US" sz="2600" dirty="0" err="1">
                <a:solidFill>
                  <a:srgbClr val="000000"/>
                </a:solidFill>
              </a:rPr>
              <a:t>em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todo</a:t>
            </a:r>
            <a:r>
              <a:rPr lang="en-US" sz="2600" dirty="0">
                <a:solidFill>
                  <a:srgbClr val="000000"/>
                </a:solidFill>
              </a:rPr>
              <a:t> o </a:t>
            </a:r>
            <a:r>
              <a:rPr lang="en-US" sz="2600" dirty="0" err="1">
                <a:solidFill>
                  <a:srgbClr val="000000"/>
                </a:solidFill>
              </a:rPr>
              <a:t>território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nacional</a:t>
            </a:r>
            <a:r>
              <a:rPr lang="en-US" sz="2600" dirty="0">
                <a:solidFill>
                  <a:srgbClr val="000000"/>
                </a:solidFill>
              </a:rPr>
              <a:t>, </a:t>
            </a:r>
            <a:r>
              <a:rPr lang="en-US" sz="2600" dirty="0" err="1">
                <a:solidFill>
                  <a:srgbClr val="000000"/>
                </a:solidFill>
              </a:rPr>
              <a:t>proibindo</a:t>
            </a:r>
            <a:r>
              <a:rPr lang="en-US" sz="2600" dirty="0">
                <a:solidFill>
                  <a:srgbClr val="000000"/>
                </a:solidFill>
              </a:rPr>
              <a:t> as </a:t>
            </a:r>
            <a:r>
              <a:rPr lang="en-US" sz="2600" dirty="0" err="1">
                <a:solidFill>
                  <a:srgbClr val="000000"/>
                </a:solidFill>
              </a:rPr>
              <a:t>comunidades</a:t>
            </a:r>
            <a:r>
              <a:rPr lang="en-US" sz="2600" dirty="0">
                <a:solidFill>
                  <a:srgbClr val="000000"/>
                </a:solidFill>
              </a:rPr>
              <a:t> de </a:t>
            </a:r>
            <a:r>
              <a:rPr lang="en-US" sz="2600" dirty="0" err="1">
                <a:solidFill>
                  <a:srgbClr val="000000"/>
                </a:solidFill>
              </a:rPr>
              <a:t>destruir</a:t>
            </a:r>
            <a:r>
              <a:rPr lang="en-US" sz="2600" dirty="0">
                <a:solidFill>
                  <a:srgbClr val="000000"/>
                </a:solidFill>
              </a:rPr>
              <a:t> a </a:t>
            </a:r>
            <a:r>
              <a:rPr lang="en-US" sz="2600" dirty="0" err="1">
                <a:solidFill>
                  <a:srgbClr val="000000"/>
                </a:solidFill>
              </a:rPr>
              <a:t>Natureza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  <a:endParaRPr lang="pt-PT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aria Regina dos Santos, pépiniériste fournissant des jeunes plants au projet Ai ba Futuro – PSAF, Février 2020 © A. Rival, Cir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07" y="875956"/>
            <a:ext cx="3977704" cy="3267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13E319-BC17-D140-848A-99F8FA74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807" y="4143091"/>
            <a:ext cx="3977704" cy="25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5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7904778</TotalTime>
  <Words>1546</Words>
  <Application>Microsoft Office PowerPoint</Application>
  <PresentationFormat>Apresentação no Ecrã (4:3)</PresentationFormat>
  <Paragraphs>109</Paragraphs>
  <Slides>23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7" baseType="lpstr">
      <vt:lpstr>Calibri</vt:lpstr>
      <vt:lpstr>Candara</vt:lpstr>
      <vt:lpstr>Wingdings</vt:lpstr>
      <vt:lpstr>Tradition</vt:lpstr>
      <vt:lpstr>                      “A Importância da Restauração Agroflorestal como forma de Diminuir a Problemática dos Refugiados Climáticos”  </vt:lpstr>
      <vt:lpstr>LINHAS GERAIS</vt:lpstr>
      <vt:lpstr>Quadro Legal-Á Nível Internacional</vt:lpstr>
      <vt:lpstr>Quadro Legal (cont.)</vt:lpstr>
      <vt:lpstr>Quadro Legal- Á Nível Nacional</vt:lpstr>
      <vt:lpstr>Quadro Legal- Á Nível Nacional</vt:lpstr>
      <vt:lpstr>Ações implementadas para a Restauração Agroflorestal</vt:lpstr>
      <vt:lpstr>Ações implementadas (Cont.)</vt:lpstr>
      <vt:lpstr>Ações implementadas (Cont.) </vt:lpstr>
      <vt:lpstr>Ações implementadas (Cont.) </vt:lpstr>
      <vt:lpstr>Apoios dos Parceiros de Desenvolvimento </vt:lpstr>
      <vt:lpstr>Apoios dos Parceiros </vt:lpstr>
      <vt:lpstr>Verbas alocadas no OGE 2022</vt:lpstr>
      <vt:lpstr>Medidas de Recuperação Económica</vt:lpstr>
      <vt:lpstr>Medidas de Recuperação Económica</vt:lpstr>
      <vt:lpstr>Desafios Globais</vt:lpstr>
      <vt:lpstr>Desafios Globais</vt:lpstr>
      <vt:lpstr>Desafios específicos de Timor-Leste</vt:lpstr>
      <vt:lpstr>Desafios específicos de Timor-Leste</vt:lpstr>
      <vt:lpstr>Desafios específicos de Timor-Leste</vt:lpstr>
      <vt:lpstr>Propostas de ação</vt:lpstr>
      <vt:lpstr>Propostas de ação</vt:lpstr>
      <vt:lpstr>Apresentação do PowerPoint</vt:lpstr>
    </vt:vector>
  </TitlesOfParts>
  <Company>US Embassy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Importância da Restauração Agroflorestal Como Forma Diminuir a Problemática dos Refugiados Climáticas”</dc:title>
  <dc:creator>Ambrosio Fernandes</dc:creator>
  <cp:lastModifiedBy>Presidente da ANCV-Austelino T.  Correia</cp:lastModifiedBy>
  <cp:revision>267</cp:revision>
  <cp:lastPrinted>2022-07-12T03:29:55Z</cp:lastPrinted>
  <dcterms:created xsi:type="dcterms:W3CDTF">2022-07-05T07:53:26Z</dcterms:created>
  <dcterms:modified xsi:type="dcterms:W3CDTF">2022-07-18T14:10:59Z</dcterms:modified>
</cp:coreProperties>
</file>