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7"/>
  </p:notesMasterIdLst>
  <p:sldIdLst>
    <p:sldId id="256" r:id="rId2"/>
    <p:sldId id="523" r:id="rId3"/>
    <p:sldId id="566" r:id="rId4"/>
    <p:sldId id="467" r:id="rId5"/>
    <p:sldId id="547" r:id="rId6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77558" autoAdjust="0"/>
  </p:normalViewPr>
  <p:slideViewPr>
    <p:cSldViewPr snapToGrid="0">
      <p:cViewPr varScale="1">
        <p:scale>
          <a:sx n="57" d="100"/>
          <a:sy n="57" d="100"/>
        </p:scale>
        <p:origin x="111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E-2D7D-4807-B3DB-B1CA84A3E715}" type="datetimeFigureOut">
              <a:rPr lang="pt-PT" smtClean="0"/>
              <a:t>18/05/2018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8CFF5-226C-4BF5-BC38-5866820F9A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285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CFF5-226C-4BF5-BC38-5866820F9AF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20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CFF5-226C-4BF5-BC38-5866820F9AF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65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CFF5-226C-4BF5-BC38-5866820F9AF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254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CFF5-226C-4BF5-BC38-5866820F9AF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860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70362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343767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315381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93750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753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46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26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108345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61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215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113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19/09/2017</a:t>
            </a: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PEDS 2017 - 2021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E528-09E4-495E-AF02-ADC24CDAA9D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15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11598" cy="101305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62132" y="1523879"/>
            <a:ext cx="10991668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PT" sz="2800" b="1" dirty="0">
              <a:solidFill>
                <a:schemeClr val="bg1"/>
              </a:solidFill>
            </a:endParaRPr>
          </a:p>
          <a:p>
            <a:pPr algn="ctr"/>
            <a:r>
              <a:rPr lang="pt-PT" sz="4000" b="1" dirty="0" smtClean="0">
                <a:solidFill>
                  <a:schemeClr val="bg1"/>
                </a:solidFill>
              </a:rPr>
              <a:t>CAP VERT PAYS PLATE-FORME</a:t>
            </a:r>
          </a:p>
          <a:p>
            <a:pPr algn="ctr"/>
            <a:r>
              <a:rPr lang="pt-PT" sz="4000" b="1" dirty="0" smtClean="0">
                <a:solidFill>
                  <a:schemeClr val="bg1"/>
                </a:solidFill>
              </a:rPr>
              <a:t>“UN PONT ENTRE LES CONTINENTS”  </a:t>
            </a:r>
            <a:endParaRPr lang="pt-PT" sz="40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11598" y="4843093"/>
            <a:ext cx="5647764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PT" b="1" dirty="0" smtClean="0"/>
          </a:p>
          <a:p>
            <a:pPr algn="ctr"/>
            <a:endParaRPr lang="pt-PT" b="1" dirty="0" smtClean="0"/>
          </a:p>
          <a:p>
            <a:pPr algn="ctr"/>
            <a:r>
              <a:rPr lang="pt-PT" b="1" dirty="0" smtClean="0"/>
              <a:t>GILBERTO DE BARROS </a:t>
            </a:r>
          </a:p>
          <a:p>
            <a:pPr algn="ctr"/>
            <a:r>
              <a:rPr lang="pt-PT" b="1" dirty="0" smtClean="0"/>
              <a:t>  </a:t>
            </a:r>
            <a:endParaRPr lang="pt-PT" b="1" dirty="0"/>
          </a:p>
          <a:p>
            <a:pPr algn="ctr"/>
            <a:r>
              <a:rPr lang="pt-PT" sz="2800" b="1" dirty="0" smtClean="0"/>
              <a:t> </a:t>
            </a:r>
            <a:r>
              <a:rPr lang="pt-PT" sz="1400" b="1" dirty="0" smtClean="0"/>
              <a:t>PRAIA, 18 </a:t>
            </a:r>
            <a:r>
              <a:rPr lang="pt-PT" sz="1400" b="1" dirty="0" err="1" smtClean="0"/>
              <a:t>Mai</a:t>
            </a:r>
            <a:r>
              <a:rPr lang="pt-PT" sz="1400" b="1" dirty="0" smtClean="0"/>
              <a:t> 2018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40666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osgenti.com/wp-content/uploads/2013/12/Sao-Vicente-Historia-_13_Nos-Gen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5" y="4985793"/>
            <a:ext cx="2406335" cy="1872208"/>
          </a:xfrm>
          <a:prstGeom prst="rect">
            <a:avLst/>
          </a:prstGeom>
          <a:noFill/>
        </p:spPr>
      </p:pic>
      <p:pic>
        <p:nvPicPr>
          <p:cNvPr id="7172" name="Picture 4" descr="http://rtc.cv/admin/imgBD/noticias/cultura01_06_02_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9302" y="4896543"/>
            <a:ext cx="2487697" cy="1992655"/>
          </a:xfrm>
          <a:prstGeom prst="rect">
            <a:avLst/>
          </a:prstGeom>
          <a:noFill/>
        </p:spPr>
      </p:pic>
      <p:pic>
        <p:nvPicPr>
          <p:cNvPr id="7176" name="Picture 8" descr="https://interculturacidade.files.wordpress.com/2011/05/postal_a_firm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28" y="2990292"/>
            <a:ext cx="2601030" cy="2009514"/>
          </a:xfrm>
          <a:prstGeom prst="rect">
            <a:avLst/>
          </a:prstGeom>
          <a:noFill/>
        </p:spPr>
      </p:pic>
      <p:pic>
        <p:nvPicPr>
          <p:cNvPr id="7178" name="Picture 10" descr="https://natalina28.files.wordpress.com/2012/04/s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7264" y="2942493"/>
            <a:ext cx="2399735" cy="1954050"/>
          </a:xfrm>
          <a:prstGeom prst="rect">
            <a:avLst/>
          </a:prstGeom>
          <a:noFill/>
        </p:spPr>
      </p:pic>
      <p:pic>
        <p:nvPicPr>
          <p:cNvPr id="7180" name="Picture 12" descr="http://c6.quickcachr.fotos.sapo.pt/i/B0b11b76c/13603463_f9MkK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-13649"/>
            <a:ext cx="2796987" cy="3010601"/>
          </a:xfrm>
          <a:prstGeom prst="rect">
            <a:avLst/>
          </a:prstGeom>
          <a:noFill/>
        </p:spPr>
      </p:pic>
      <p:pic>
        <p:nvPicPr>
          <p:cNvPr id="7182" name="Picture 14" descr="http://caboverdesite.com/sao-vicente/imagens/carnaval-s-vicente-727x3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4874704" y="4993146"/>
            <a:ext cx="2935386" cy="1885925"/>
          </a:xfrm>
          <a:prstGeom prst="rect">
            <a:avLst/>
          </a:prstGeom>
          <a:noFill/>
        </p:spPr>
      </p:pic>
      <p:pic>
        <p:nvPicPr>
          <p:cNvPr id="7188" name="Picture 20" descr="http://www.asemana.publ.cv/IMG/Paulino-Vieira-_23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76424" y="-70262"/>
            <a:ext cx="2407489" cy="2996952"/>
          </a:xfrm>
          <a:prstGeom prst="rect">
            <a:avLst/>
          </a:prstGeom>
          <a:noFill/>
        </p:spPr>
      </p:pic>
      <p:pic>
        <p:nvPicPr>
          <p:cNvPr id="10" name="Picture 10" descr="http://9.fotos.web.sapo.io/i/N6f125c1f/13311526_zy5YU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57478" y="1"/>
            <a:ext cx="4134522" cy="1584176"/>
          </a:xfrm>
          <a:prstGeom prst="rect">
            <a:avLst/>
          </a:prstGeom>
          <a:noFill/>
        </p:spPr>
      </p:pic>
      <p:pic>
        <p:nvPicPr>
          <p:cNvPr id="11" name="Picture 2" descr="http://1.fotos.web.sapo.io/i/P5b12e3bb/13311560_nDd1m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57478" y="1592796"/>
            <a:ext cx="4044874" cy="1404156"/>
          </a:xfrm>
          <a:prstGeom prst="rect">
            <a:avLst/>
          </a:prstGeom>
          <a:noFill/>
        </p:spPr>
      </p:pic>
      <p:pic>
        <p:nvPicPr>
          <p:cNvPr id="12" name="Picture 2" descr="http://www.f-onekites.com/Home/103/Team/Rider/mitu_monteiro_strapless_1200_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03166" y="-13649"/>
            <a:ext cx="2954312" cy="3787826"/>
          </a:xfrm>
          <a:prstGeom prst="rect">
            <a:avLst/>
          </a:prstGeom>
          <a:noFill/>
        </p:spPr>
      </p:pic>
      <p:pic>
        <p:nvPicPr>
          <p:cNvPr id="13" name="Picture 16" descr="http://6.fotos.web.sapo.io/i/P16128689/13311557_AaPoQ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78876" y="2866525"/>
            <a:ext cx="4513124" cy="1911908"/>
          </a:xfrm>
          <a:prstGeom prst="rect">
            <a:avLst/>
          </a:prstGeom>
          <a:noFill/>
        </p:spPr>
      </p:pic>
      <p:pic>
        <p:nvPicPr>
          <p:cNvPr id="14" name="Picture 12" descr="http://casadoturista.com.br/wp-content/uploads/2015/06/mergulh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09222" y="2942493"/>
            <a:ext cx="2750401" cy="1954050"/>
          </a:xfrm>
          <a:prstGeom prst="rect">
            <a:avLst/>
          </a:prstGeom>
          <a:noFill/>
        </p:spPr>
      </p:pic>
      <p:pic>
        <p:nvPicPr>
          <p:cNvPr id="15" name="Picture 6" descr="http://4.fotos.web.sapo.io/i/P3512e1be/13311558_wHctA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9271" y="4722608"/>
            <a:ext cx="4442729" cy="2176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6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5229" y="40381"/>
            <a:ext cx="9324000" cy="1325563"/>
          </a:xfrm>
          <a:solidFill>
            <a:srgbClr val="00B0F0"/>
          </a:solidFill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CV – UM CAS DE SUCCES EN AFRIQUE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54176"/>
            <a:ext cx="10944000" cy="5042153"/>
          </a:xfrm>
          <a:solidFill>
            <a:srgbClr val="00B0F0"/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200000"/>
              </a:lnSpc>
            </a:pPr>
            <a:r>
              <a:rPr lang="pt-PT" sz="6800" dirty="0" smtClean="0"/>
              <a:t>PAYS A REVENU INTERMEDIAIRE</a:t>
            </a:r>
          </a:p>
          <a:p>
            <a:pPr>
              <a:lnSpc>
                <a:spcPct val="200000"/>
              </a:lnSpc>
            </a:pPr>
            <a:r>
              <a:rPr lang="pt-PT" sz="7200" dirty="0"/>
              <a:t>ESPERANCE DE VIE MOYENNE DE 73,3 ANS EM 2016</a:t>
            </a:r>
          </a:p>
          <a:p>
            <a:pPr>
              <a:lnSpc>
                <a:spcPct val="200000"/>
              </a:lnSpc>
            </a:pPr>
            <a:r>
              <a:rPr lang="pt-PT" sz="6000" dirty="0" smtClean="0"/>
              <a:t>PAYS LE PLUS LIBRE D´AFRIQUE – FREEDOM STATUS</a:t>
            </a:r>
          </a:p>
          <a:p>
            <a:pPr>
              <a:lnSpc>
                <a:spcPct val="200000"/>
              </a:lnSpc>
            </a:pPr>
            <a:r>
              <a:rPr lang="pt-PT" sz="6000" dirty="0"/>
              <a:t>DEUXIEME PAYS AFRICAIN LE PLUS </a:t>
            </a:r>
            <a:r>
              <a:rPr lang="pt-PT" sz="6000" dirty="0" smtClean="0"/>
              <a:t>DEMOCRATIQUE</a:t>
            </a:r>
          </a:p>
          <a:p>
            <a:pPr>
              <a:lnSpc>
                <a:spcPct val="200000"/>
              </a:lnSpc>
            </a:pPr>
            <a:r>
              <a:rPr lang="pt-PT" sz="6000" dirty="0"/>
              <a:t>BONNE GOVERNANCE – QUARTIEME AU CLASSEMENT DE L´AFRIQUE</a:t>
            </a:r>
          </a:p>
          <a:p>
            <a:pPr>
              <a:lnSpc>
                <a:spcPct val="200000"/>
              </a:lnSpc>
            </a:pPr>
            <a:r>
              <a:rPr lang="pt-PT" sz="6000" dirty="0" smtClean="0"/>
              <a:t>PAYS AU NIVEAU DE CORRUPTION LIMITÉE – 38eme </a:t>
            </a:r>
            <a:r>
              <a:rPr lang="pt-PT" sz="6000" dirty="0" err="1" smtClean="0"/>
              <a:t>mondial</a:t>
            </a:r>
            <a:r>
              <a:rPr lang="pt-PT" sz="6000" dirty="0" smtClean="0"/>
              <a:t> à </a:t>
            </a:r>
            <a:r>
              <a:rPr lang="pt-PT" sz="6000" dirty="0" err="1" smtClean="0"/>
              <a:t>l´index</a:t>
            </a:r>
            <a:r>
              <a:rPr lang="pt-PT" sz="6000" dirty="0" smtClean="0"/>
              <a:t> </a:t>
            </a:r>
            <a:r>
              <a:rPr lang="pt-PT" sz="6000" dirty="0" err="1" smtClean="0"/>
              <a:t>sur</a:t>
            </a:r>
            <a:r>
              <a:rPr lang="pt-PT" sz="6000" dirty="0" smtClean="0"/>
              <a:t> la </a:t>
            </a:r>
            <a:r>
              <a:rPr lang="pt-PT" sz="6000" dirty="0" err="1" smtClean="0"/>
              <a:t>corruption</a:t>
            </a:r>
            <a:endParaRPr lang="pt-PT" sz="6000" dirty="0" smtClean="0"/>
          </a:p>
          <a:p>
            <a:pPr>
              <a:lnSpc>
                <a:spcPct val="200000"/>
              </a:lnSpc>
            </a:pPr>
            <a:r>
              <a:rPr lang="pt-PT" sz="6800" dirty="0" smtClean="0"/>
              <a:t>90% DA POPULAÇÃO A ACCESS A L´ELECTRICITÉ  (20% EN ENERGIE RENOUVELABLE)</a:t>
            </a:r>
          </a:p>
          <a:p>
            <a:endParaRPr lang="pt-PT" sz="680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/>
              <a:t>3</a:t>
            </a:fld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7" y="79830"/>
            <a:ext cx="2498272" cy="10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27125" y="365125"/>
            <a:ext cx="11306287" cy="1097915"/>
          </a:xfrm>
        </p:spPr>
        <p:txBody>
          <a:bodyPr>
            <a:normAutofit/>
          </a:bodyPr>
          <a:lstStyle/>
          <a:p>
            <a:pPr algn="ctr"/>
            <a:r>
              <a:rPr lang="pt-PT" sz="2000" dirty="0" smtClean="0">
                <a:solidFill>
                  <a:srgbClr val="16438D"/>
                </a:solidFill>
                <a:latin typeface="Source Sans Pro" panose="020B0503030403020204" pitchFamily="34" charset="0"/>
              </a:rPr>
              <a:t/>
            </a:r>
            <a:br>
              <a:rPr lang="pt-PT" sz="2000" dirty="0" smtClean="0">
                <a:solidFill>
                  <a:srgbClr val="16438D"/>
                </a:solidFill>
                <a:latin typeface="Source Sans Pro" panose="020B0503030403020204" pitchFamily="34" charset="0"/>
              </a:rPr>
            </a:br>
            <a:r>
              <a:rPr lang="pt-PT" sz="2000" dirty="0" smtClean="0">
                <a:solidFill>
                  <a:srgbClr val="16438D"/>
                </a:solidFill>
                <a:latin typeface="Source Sans Pro" panose="020B0503030403020204" pitchFamily="34" charset="0"/>
              </a:rPr>
              <a:t> </a:t>
            </a:r>
            <a:endParaRPr lang="pt-PT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5" y="1463041"/>
            <a:ext cx="11306287" cy="528034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032734" y="365125"/>
            <a:ext cx="10515600" cy="52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/>
              <a:t>Cap</a:t>
            </a:r>
            <a:r>
              <a:rPr lang="pt-PT" dirty="0" smtClean="0"/>
              <a:t> </a:t>
            </a:r>
            <a:r>
              <a:rPr lang="pt-PT" dirty="0" err="1" smtClean="0"/>
              <a:t>Vert</a:t>
            </a:r>
            <a:r>
              <a:rPr lang="pt-PT" dirty="0" smtClean="0"/>
              <a:t>: </a:t>
            </a:r>
            <a:r>
              <a:rPr lang="pt-PT" dirty="0" err="1" smtClean="0"/>
              <a:t>Pays</a:t>
            </a:r>
            <a:r>
              <a:rPr lang="pt-PT" dirty="0" smtClean="0"/>
              <a:t> </a:t>
            </a:r>
            <a:r>
              <a:rPr lang="pt-PT" dirty="0" err="1" smtClean="0"/>
              <a:t>Plate</a:t>
            </a:r>
            <a:r>
              <a:rPr lang="pt-PT" dirty="0" smtClean="0"/>
              <a:t>-forme – </a:t>
            </a:r>
            <a:r>
              <a:rPr lang="pt-PT" dirty="0" err="1" smtClean="0"/>
              <a:t>Localisation</a:t>
            </a:r>
            <a:r>
              <a:rPr lang="pt-PT" dirty="0" smtClean="0"/>
              <a:t> </a:t>
            </a:r>
            <a:r>
              <a:rPr lang="pt-PT" dirty="0" err="1"/>
              <a:t>g</a:t>
            </a:r>
            <a:r>
              <a:rPr lang="pt-PT" dirty="0" err="1" smtClean="0"/>
              <a:t>éo</a:t>
            </a:r>
            <a:r>
              <a:rPr lang="pt-PT" dirty="0" smtClean="0"/>
              <a:t> </a:t>
            </a:r>
            <a:r>
              <a:rPr lang="pt-PT" dirty="0" err="1" smtClean="0"/>
              <a:t>stratégique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306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2" descr="http://www.diariesof.lu/wp-content/uploads/2016/06/WEB_VAL_0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29" y="1893242"/>
            <a:ext cx="4298224" cy="252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8" name="CaixaDeTexto 17"/>
          <p:cNvSpPr txBox="1"/>
          <p:nvPr/>
        </p:nvSpPr>
        <p:spPr>
          <a:xfrm>
            <a:off x="4527166" y="390486"/>
            <a:ext cx="2244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solidFill>
                  <a:srgbClr val="0070C0"/>
                </a:solidFill>
              </a:rPr>
              <a:t>TOURISME</a:t>
            </a:r>
            <a:endParaRPr lang="pt-PT" sz="3600" b="1" dirty="0">
              <a:solidFill>
                <a:srgbClr val="0070C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595771" y="1893242"/>
            <a:ext cx="3859672" cy="39432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077037" y="2093297"/>
            <a:ext cx="269169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err="1" smtClean="0">
                <a:solidFill>
                  <a:schemeClr val="bg1"/>
                </a:solidFill>
              </a:rPr>
              <a:t>Eco-tourisme</a:t>
            </a:r>
            <a:endParaRPr lang="pt-PT" sz="2000" dirty="0" smtClean="0">
              <a:solidFill>
                <a:schemeClr val="bg1"/>
              </a:solidFill>
            </a:endParaRPr>
          </a:p>
          <a:p>
            <a:endParaRPr lang="pt-PT" sz="2000" dirty="0" smtClean="0">
              <a:solidFill>
                <a:schemeClr val="bg1"/>
              </a:solidFill>
            </a:endParaRPr>
          </a:p>
          <a:p>
            <a:r>
              <a:rPr lang="pt-PT" sz="2000" dirty="0" err="1" smtClean="0">
                <a:solidFill>
                  <a:schemeClr val="bg1"/>
                </a:solidFill>
              </a:rPr>
              <a:t>TurismE</a:t>
            </a:r>
            <a:r>
              <a:rPr lang="pt-PT" sz="2000" dirty="0" smtClean="0">
                <a:solidFill>
                  <a:schemeClr val="bg1"/>
                </a:solidFill>
              </a:rPr>
              <a:t> de </a:t>
            </a:r>
            <a:r>
              <a:rPr lang="pt-PT" sz="2000" dirty="0" err="1" smtClean="0">
                <a:solidFill>
                  <a:schemeClr val="bg1"/>
                </a:solidFill>
              </a:rPr>
              <a:t>Santé</a:t>
            </a:r>
            <a:endParaRPr lang="pt-PT" sz="2000" dirty="0" smtClean="0">
              <a:solidFill>
                <a:schemeClr val="bg1"/>
              </a:solidFill>
            </a:endParaRPr>
          </a:p>
          <a:p>
            <a:endParaRPr lang="pt-PT" sz="2000" dirty="0" smtClean="0">
              <a:solidFill>
                <a:schemeClr val="bg1"/>
              </a:solidFill>
            </a:endParaRPr>
          </a:p>
          <a:p>
            <a:r>
              <a:rPr lang="pt-PT" sz="2000" dirty="0" err="1" smtClean="0">
                <a:solidFill>
                  <a:schemeClr val="bg1"/>
                </a:solidFill>
              </a:rPr>
              <a:t>Tourisme</a:t>
            </a:r>
            <a:r>
              <a:rPr lang="pt-PT" sz="2000" dirty="0" smtClean="0">
                <a:solidFill>
                  <a:schemeClr val="bg1"/>
                </a:solidFill>
              </a:rPr>
              <a:t> d´</a:t>
            </a:r>
            <a:r>
              <a:rPr lang="pt-PT" sz="2000" dirty="0" err="1" smtClean="0">
                <a:solidFill>
                  <a:schemeClr val="bg1"/>
                </a:solidFill>
              </a:rPr>
              <a:t>evenements</a:t>
            </a:r>
            <a:endParaRPr lang="pt-PT" sz="2000" dirty="0" smtClean="0">
              <a:solidFill>
                <a:schemeClr val="bg1"/>
              </a:solidFill>
            </a:endParaRPr>
          </a:p>
          <a:p>
            <a:endParaRPr lang="pt-PT" sz="2000" dirty="0" smtClean="0">
              <a:solidFill>
                <a:schemeClr val="bg1"/>
              </a:solidFill>
            </a:endParaRPr>
          </a:p>
          <a:p>
            <a:r>
              <a:rPr lang="pt-PT" sz="2000" dirty="0" smtClean="0">
                <a:solidFill>
                  <a:schemeClr val="bg1"/>
                </a:solidFill>
              </a:rPr>
              <a:t>Marinas </a:t>
            </a:r>
            <a:r>
              <a:rPr lang="pt-PT" sz="2000" dirty="0" err="1" smtClean="0">
                <a:solidFill>
                  <a:schemeClr val="bg1"/>
                </a:solidFill>
              </a:rPr>
              <a:t>pour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 err="1" smtClean="0">
                <a:solidFill>
                  <a:schemeClr val="bg1"/>
                </a:solidFill>
              </a:rPr>
              <a:t>yatchs</a:t>
            </a:r>
            <a:endParaRPr lang="pt-PT" sz="2000" dirty="0" smtClean="0">
              <a:solidFill>
                <a:schemeClr val="bg1"/>
              </a:solidFill>
            </a:endParaRPr>
          </a:p>
          <a:p>
            <a:endParaRPr lang="pt-PT" sz="2000" dirty="0" smtClean="0">
              <a:solidFill>
                <a:schemeClr val="bg1"/>
              </a:solidFill>
            </a:endParaRPr>
          </a:p>
          <a:p>
            <a:r>
              <a:rPr lang="pt-PT" sz="2000" dirty="0" smtClean="0">
                <a:solidFill>
                  <a:schemeClr val="bg1"/>
                </a:solidFill>
              </a:rPr>
              <a:t>Sports </a:t>
            </a:r>
            <a:r>
              <a:rPr lang="pt-PT" sz="2000" dirty="0" err="1" smtClean="0">
                <a:solidFill>
                  <a:schemeClr val="bg1"/>
                </a:solidFill>
              </a:rPr>
              <a:t>Nautiques</a:t>
            </a:r>
            <a:r>
              <a:rPr lang="pt-PT" sz="2000" dirty="0" smtClean="0">
                <a:solidFill>
                  <a:schemeClr val="bg1"/>
                </a:solidFill>
              </a:rPr>
              <a:t>, golf</a:t>
            </a:r>
          </a:p>
          <a:p>
            <a:endParaRPr lang="pt-PT" sz="2000" dirty="0" smtClean="0">
              <a:solidFill>
                <a:schemeClr val="bg1"/>
              </a:solidFill>
            </a:endParaRPr>
          </a:p>
          <a:p>
            <a:r>
              <a:rPr lang="pt-PT" sz="2000" dirty="0" err="1" smtClean="0">
                <a:solidFill>
                  <a:schemeClr val="bg1"/>
                </a:solidFill>
              </a:rPr>
              <a:t>Restaurants</a:t>
            </a:r>
            <a:r>
              <a:rPr lang="pt-PT" sz="2000" dirty="0" smtClean="0">
                <a:solidFill>
                  <a:schemeClr val="bg1"/>
                </a:solidFill>
              </a:rPr>
              <a:t>, clubs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236922" y="4469632"/>
            <a:ext cx="355969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600" b="1" dirty="0">
                <a:solidFill>
                  <a:srgbClr val="0070C0"/>
                </a:solidFill>
              </a:rPr>
              <a:t>1 </a:t>
            </a:r>
            <a:r>
              <a:rPr lang="pt-PT" sz="6600" b="1" dirty="0" err="1" smtClean="0">
                <a:solidFill>
                  <a:srgbClr val="0070C0"/>
                </a:solidFill>
              </a:rPr>
              <a:t>Million</a:t>
            </a:r>
            <a:r>
              <a:rPr lang="pt-PT" sz="6600" b="1" dirty="0" smtClean="0">
                <a:solidFill>
                  <a:srgbClr val="0070C0"/>
                </a:solidFill>
              </a:rPr>
              <a:t> </a:t>
            </a:r>
            <a:endParaRPr lang="pt-PT" sz="6600" b="1" dirty="0">
              <a:solidFill>
                <a:srgbClr val="0070C0"/>
              </a:solidFill>
            </a:endParaRPr>
          </a:p>
          <a:p>
            <a:pPr algn="ctr"/>
            <a:r>
              <a:rPr lang="pt-PT" sz="3200" b="1" dirty="0" err="1" smtClean="0">
                <a:solidFill>
                  <a:srgbClr val="0070C0"/>
                </a:solidFill>
              </a:rPr>
              <a:t>Touristes</a:t>
            </a:r>
            <a:r>
              <a:rPr lang="pt-PT" sz="3200" b="1" dirty="0" smtClean="0">
                <a:solidFill>
                  <a:srgbClr val="0070C0"/>
                </a:solidFill>
              </a:rPr>
              <a:t> </a:t>
            </a:r>
            <a:r>
              <a:rPr lang="pt-PT" sz="3200" b="1" dirty="0" err="1" smtClean="0">
                <a:solidFill>
                  <a:srgbClr val="0070C0"/>
                </a:solidFill>
              </a:rPr>
              <a:t>en</a:t>
            </a:r>
            <a:r>
              <a:rPr lang="pt-PT" sz="3200" b="1" dirty="0" smtClean="0">
                <a:solidFill>
                  <a:srgbClr val="0070C0"/>
                </a:solidFill>
              </a:rPr>
              <a:t> 2020</a:t>
            </a:r>
            <a:endParaRPr lang="pt-PT" sz="3200" b="1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595771" y="1434567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</a:rPr>
              <a:t>Oportunidades</a:t>
            </a:r>
            <a:endParaRPr lang="pt-PT" sz="2000" b="1" dirty="0">
              <a:solidFill>
                <a:srgbClr val="0070C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27229" y="1493132"/>
            <a:ext cx="1286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0070C0"/>
                </a:solidFill>
              </a:rPr>
              <a:t>Vantagens</a:t>
            </a:r>
            <a:endParaRPr lang="pt-PT" sz="2000" b="1" dirty="0">
              <a:solidFill>
                <a:srgbClr val="0070C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7" y="79831"/>
            <a:ext cx="2269672" cy="8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131</Words>
  <Application>Microsoft Office PowerPoint</Application>
  <PresentationFormat>Ecrã Panorâmico</PresentationFormat>
  <Paragraphs>39</Paragraphs>
  <Slides>5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Tema do Office</vt:lpstr>
      <vt:lpstr>Apresentação do PowerPoint</vt:lpstr>
      <vt:lpstr>Apresentação do PowerPoint</vt:lpstr>
      <vt:lpstr>CV – UM CAS DE SUCCES EN AFRIQUE</vt:lpstr>
      <vt:lpstr>  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Faça clique para adicionar título</dc:title>
  <dc:creator>Anita.Carvalho@mf.gov.cv</dc:creator>
  <cp:lastModifiedBy>Windows User</cp:lastModifiedBy>
  <cp:revision>413</cp:revision>
  <cp:lastPrinted>2018-05-11T01:14:52Z</cp:lastPrinted>
  <dcterms:created xsi:type="dcterms:W3CDTF">2017-01-23T11:53:20Z</dcterms:created>
  <dcterms:modified xsi:type="dcterms:W3CDTF">2018-05-18T11:48:45Z</dcterms:modified>
</cp:coreProperties>
</file>