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257" r:id="rId3"/>
    <p:sldId id="256" r:id="rId4"/>
    <p:sldId id="267" r:id="rId5"/>
    <p:sldId id="269" r:id="rId6"/>
    <p:sldId id="263" r:id="rId7"/>
    <p:sldId id="268" r:id="rId8"/>
    <p:sldId id="260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5994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F618CC82-B537-4BAA-8D24-E10279EF3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26ª Assembleia Parlamentar da Francofonia - Secção Africa</a:t>
            </a:r>
            <a:endParaRPr lang="x-none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A998B99-E82C-431E-A6CE-0410B66148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848C-3457-4F79-8CD8-BCD5EC48F587}" type="datetimeFigureOut">
              <a:rPr lang="x-none" smtClean="0"/>
              <a:t>18/05/2018</a:t>
            </a:fld>
            <a:endParaRPr lang="x-none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00508648-FE9D-46A4-AE92-2A8A255A75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8020F56-C897-4BBC-952D-91A9EC8DC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E243-D0E6-4488-96D7-3521ACE0C339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763254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26ª Assembleia Parlamentar da Francofonia - Secção Africa</a:t>
            </a:r>
            <a:endParaRPr lang="x-none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534AC-420B-435C-A69B-16A1FE65BA7D}" type="datetimeFigureOut">
              <a:rPr lang="x-none" smtClean="0"/>
              <a:t>18/05/2018</a:t>
            </a:fld>
            <a:endParaRPr lang="x-none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ECFA0-DE20-427D-BF6A-341E1C24E100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409164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E8DCF-36E3-416C-B800-DBA55032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F333A3-4D69-4842-A13C-7CCEFA1FF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A3BF8DF-49E9-4B6A-B007-0B098124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728-8084-45CF-AF71-B347BB9F8250}" type="datetime1">
              <a:rPr lang="x-none" smtClean="0"/>
              <a:t>18/05/2018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91F8F13-2144-4F7A-84C5-42B05EEF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8F1E770-A52F-47A3-8501-3DB4610F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3459-1DAC-42EC-8853-447CAF1F4A44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67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3FF7B-0D92-4861-8408-BF200C56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FE2C6D3-6DE3-4A65-9CE7-24C48E5A8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F5C777E-E598-4D6C-84BE-1357941A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6856-B793-4D44-A4CF-5934BAFC61AB}" type="datetime1">
              <a:rPr lang="x-none" smtClean="0"/>
              <a:t>18/05/2018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1ADC95B-3461-4D86-9548-0BEF88D0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44FC1F0-920E-428B-9A31-1D5CD86E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3459-1DAC-42EC-8853-447CAF1F4A44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282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2F2CAF-9268-4F75-812D-DA2EB2EFB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33FE2EC-EB75-41CC-ADE2-32B0012AC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54C09F-FAF7-4630-9845-07D083D5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4178-AC44-48E3-9B89-81A245CF497A}" type="datetime1">
              <a:rPr lang="x-none" smtClean="0"/>
              <a:t>18/05/2018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F53997B-3EF9-4E6E-B435-8671718E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4F5F520-AEE2-4893-9B23-E95A8EC8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3459-1DAC-42EC-8853-447CAF1F4A44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49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7A619-B9CE-4212-9C74-134D343C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4BD9EFA-2534-433C-A900-D8F04FD49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0F95F0B-FA20-4D87-964A-F5C6E41A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B314-9A02-44BD-AD41-1CFB7902B842}" type="datetime1">
              <a:rPr lang="x-none" smtClean="0"/>
              <a:t>18/05/2018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AAD7EE4-71A5-4626-A275-E4CDE7E1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A769E97-2DC8-4350-A645-A025EF4E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3459-1DAC-42EC-8853-447CAF1F4A44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247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166C7-547E-4DFA-BAE1-B4E30C99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907A0BB-AEE0-4012-8499-A8B16AE9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886F7D5-18E5-41A2-8D75-C7F9878E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9EAB-8D26-4829-A9E7-55310270802E}" type="datetime1">
              <a:rPr lang="x-none" smtClean="0"/>
              <a:t>18/05/2018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E789D8F-CF74-4B46-BD73-A24C083D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5AF3E13-4D73-4EE6-B786-3E628E0A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3459-1DAC-42EC-8853-447CAF1F4A44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496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505EC-8355-4B2E-9D53-8AF5FEEC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36BAB9-C310-4886-8C88-CC99B097B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A9AF0D6-0E3D-42EB-9A9F-08BB16D1C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9802C5B-9F94-49FC-89A0-69F54244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ABA6-A8D9-45BC-8648-9422536301F2}" type="datetime1">
              <a:rPr lang="x-none" smtClean="0"/>
              <a:t>18/05/2018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2DCADC7-3453-4BAE-B304-27E6F718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F1E9CBB-C67A-4A4C-9E28-6BAEB03F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3459-1DAC-42EC-8853-447CAF1F4A44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530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BEA63-59E7-44F0-B158-080768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BD33D03-7B9E-4784-896D-13182D036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26EEE9A-ADF8-4A50-9940-3664A959D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F7580CC-7F07-466D-BBB8-58CF37890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F9A093B-BBAF-4A37-8B1B-4E8717327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1F63E10-BCF3-4D03-9C55-1C029BD6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8408-D2FA-4880-B155-63D1260119D3}" type="datetime1">
              <a:rPr lang="x-none" smtClean="0"/>
              <a:t>18/05/2018</a:t>
            </a:fld>
            <a:endParaRPr lang="x-none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62F8233-F868-4852-B38C-05117812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AD6AD8A-79AC-44FD-9DB5-859E0902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3459-1DAC-42EC-8853-447CAF1F4A44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826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96C96-AD0A-4025-9F9F-B1245B5B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5BCF07B-EA13-4D27-9AAF-B87423C5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4596-FF86-4620-B4D5-AA9FCDBBBB5C}" type="datetime1">
              <a:rPr lang="x-none" smtClean="0"/>
              <a:t>18/05/2018</a:t>
            </a:fld>
            <a:endParaRPr lang="x-none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CA03EDB-05E9-493D-8F8B-F0A3BF1A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8F582F5-3F10-4927-9036-8D9F49ED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3459-1DAC-42EC-8853-447CAF1F4A44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121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65EC069-E2AC-425A-8658-134F7407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528-1F6D-4B57-B942-4E8E456FF51C}" type="datetime1">
              <a:rPr lang="x-none" smtClean="0"/>
              <a:t>18/05/2018</a:t>
            </a:fld>
            <a:endParaRPr lang="x-none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05C87B4-CA41-4614-A816-DDF60023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C23B3EB-D82A-406A-BD53-0944A402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3459-1DAC-42EC-8853-447CAF1F4A44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633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C30FE-6F52-4114-A89C-4F66FBBE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B179D15-D1CD-4006-9134-6ACA8ACF5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3EA897E-5505-4394-AB78-97A4C0B42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5227897-4D98-48FD-B27E-9C645AF8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2272-DC01-4364-91D1-82E13FF3D91A}" type="datetime1">
              <a:rPr lang="x-none" smtClean="0"/>
              <a:t>18/05/2018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3737D4C-2B99-46C1-9431-54E11E0F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B24730F-20A3-401B-8220-E1D274D3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3459-1DAC-42EC-8853-447CAF1F4A44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334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2CCEA-FFCB-4F12-A574-AACC9583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20B88B8F-F155-4829-843E-EE42AE5A6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E87D078-8D42-4F63-A687-F02C3B688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537F729-070F-47FE-8859-21A77665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95C9-C94A-4986-8686-D1D4FD9BB72C}" type="datetime1">
              <a:rPr lang="x-none" smtClean="0"/>
              <a:t>18/05/2018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BD6C6FD-8FA3-49AD-AD9D-E4D55961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19B4A6D-50FF-4013-8E10-3B5C015A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3459-1DAC-42EC-8853-447CAF1F4A44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679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BC52C63-3543-48C6-A26B-C28E0A65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6D83067-5FB0-4E9A-9D79-944E88F0B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34EAE5-B350-4FEA-8C5E-D5DA5FDBC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2960A-7734-4781-898F-B8A5FB9C09FE}" type="datetime1">
              <a:rPr lang="x-none" smtClean="0"/>
              <a:t>18/05/2018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C92E056-BBE5-46A4-A0FE-ED47CE627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55A4CFE-B18D-4B25-91A3-3B1DEB245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C3459-1DAC-42EC-8853-447CAF1F4A44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13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C577518-3286-49A1-A945-112D3B1F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416" y="1778465"/>
            <a:ext cx="7994709" cy="4219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>
                <a:latin typeface="Book Antiqua" panose="02040602050305030304" pitchFamily="18" charset="0"/>
              </a:rPr>
              <a:t>Africa</a:t>
            </a:r>
            <a:endParaRPr lang="x-none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pt-PT" sz="2400" b="1" u="sng" dirty="0">
              <a:latin typeface="Book Antiqua" panose="02040602050305030304" pitchFamily="18" charset="0"/>
            </a:endParaRPr>
          </a:p>
          <a:p>
            <a:r>
              <a:rPr lang="pt-PT" sz="2400" dirty="0">
                <a:latin typeface="Book Antiqua" panose="02040602050305030304" pitchFamily="18" charset="0"/>
              </a:rPr>
              <a:t>Superfície: 30.4 milhões de km</a:t>
            </a:r>
            <a:r>
              <a:rPr lang="pt-PT" sz="2400" baseline="30000" dirty="0">
                <a:latin typeface="Book Antiqua" panose="02040602050305030304" pitchFamily="18" charset="0"/>
              </a:rPr>
              <a:t>2</a:t>
            </a:r>
            <a:r>
              <a:rPr lang="pt-PT" sz="2400" dirty="0">
                <a:latin typeface="Book Antiqua" panose="02040602050305030304" pitchFamily="18" charset="0"/>
              </a:rPr>
              <a:t>;</a:t>
            </a:r>
            <a:endParaRPr lang="x-none" sz="2400" dirty="0">
              <a:latin typeface="Book Antiqua" panose="02040602050305030304" pitchFamily="18" charset="0"/>
            </a:endParaRPr>
          </a:p>
          <a:p>
            <a:r>
              <a:rPr lang="pt-PT" sz="2400" dirty="0">
                <a:latin typeface="Book Antiqua" panose="02040602050305030304" pitchFamily="18" charset="0"/>
              </a:rPr>
              <a:t>Segundo continente mais populoso: 1.2 mil milhões de habitantes;</a:t>
            </a:r>
            <a:endParaRPr lang="x-none" sz="2400" dirty="0">
              <a:latin typeface="Book Antiqua" panose="02040602050305030304" pitchFamily="18" charset="0"/>
            </a:endParaRPr>
          </a:p>
          <a:p>
            <a:r>
              <a:rPr lang="pt-PT" sz="2400" dirty="0">
                <a:latin typeface="Book Antiqua" panose="02040602050305030304" pitchFamily="18" charset="0"/>
              </a:rPr>
              <a:t>Produto Interno Bruto (PIB): USD 2 </a:t>
            </a:r>
            <a:r>
              <a:rPr lang="pt-PT" sz="2400" dirty="0" err="1">
                <a:latin typeface="Book Antiqua" panose="02040602050305030304" pitchFamily="18" charset="0"/>
              </a:rPr>
              <a:t>trilhões</a:t>
            </a:r>
            <a:r>
              <a:rPr lang="pt-PT" sz="2400" dirty="0">
                <a:latin typeface="Book Antiqua" panose="02040602050305030304" pitchFamily="18" charset="0"/>
              </a:rPr>
              <a:t>;</a:t>
            </a:r>
            <a:endParaRPr lang="x-none" sz="2400" dirty="0">
              <a:latin typeface="Book Antiqua" panose="02040602050305030304" pitchFamily="18" charset="0"/>
            </a:endParaRPr>
          </a:p>
          <a:p>
            <a:r>
              <a:rPr lang="pt-PT" sz="2400" dirty="0">
                <a:latin typeface="Book Antiqua" panose="02040602050305030304" pitchFamily="18" charset="0"/>
              </a:rPr>
              <a:t>Taxa de crescimento do PIB: </a:t>
            </a:r>
            <a:r>
              <a:rPr lang="pt-PT" sz="2400" b="1" dirty="0">
                <a:latin typeface="Book Antiqua" panose="02040602050305030304" pitchFamily="18" charset="0"/>
              </a:rPr>
              <a:t>3.6% em 2017</a:t>
            </a:r>
            <a:r>
              <a:rPr lang="pt-PT" sz="2400" dirty="0">
                <a:latin typeface="Book Antiqua" panose="02040602050305030304" pitchFamily="18" charset="0"/>
              </a:rPr>
              <a:t>; 2.2% em 2016;</a:t>
            </a:r>
            <a:endParaRPr lang="x-none" sz="2400" dirty="0">
              <a:latin typeface="Book Antiqua" panose="02040602050305030304" pitchFamily="18" charset="0"/>
            </a:endParaRPr>
          </a:p>
          <a:p>
            <a:r>
              <a:rPr lang="pt-PT" sz="2400" dirty="0">
                <a:latin typeface="Book Antiqua" panose="02040602050305030304" pitchFamily="18" charset="0"/>
              </a:rPr>
              <a:t>Países: </a:t>
            </a:r>
            <a:r>
              <a:rPr lang="pt-PT" sz="2400" dirty="0" smtClean="0">
                <a:latin typeface="Book Antiqua" panose="02040602050305030304" pitchFamily="18" charset="0"/>
              </a:rPr>
              <a:t>55, </a:t>
            </a:r>
            <a:r>
              <a:rPr lang="pt-PT" sz="2400" dirty="0">
                <a:latin typeface="Book Antiqua" panose="02040602050305030304" pitchFamily="18" charset="0"/>
              </a:rPr>
              <a:t>dos quais 16 encravados</a:t>
            </a:r>
            <a:r>
              <a:rPr lang="pt-PT" sz="2400" dirty="0" smtClean="0">
                <a:latin typeface="Book Antiqua" panose="02040602050305030304" pitchFamily="18" charset="0"/>
              </a:rPr>
              <a:t>; 9 Territórios</a:t>
            </a:r>
            <a:r>
              <a:rPr lang="pt-PT" sz="2400" smtClean="0">
                <a:latin typeface="Book Antiqua" panose="02040602050305030304" pitchFamily="18" charset="0"/>
              </a:rPr>
              <a:t>; Ilhas</a:t>
            </a:r>
            <a:endParaRPr lang="x-none" sz="2400" dirty="0">
              <a:latin typeface="Book Antiqua" panose="02040602050305030304" pitchFamily="18" charset="0"/>
            </a:endParaRPr>
          </a:p>
          <a:p>
            <a:endParaRPr lang="x-none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553C9F1-8A45-4B54-8814-557FE791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78"/>
            <a:ext cx="10515600" cy="1199625"/>
          </a:xfrm>
        </p:spPr>
        <p:txBody>
          <a:bodyPr>
            <a:normAutofit fontScale="90000"/>
          </a:bodyPr>
          <a:lstStyle/>
          <a:p>
            <a:pPr algn="ctr"/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>26ª Assembleia Parlamentar da Francofonia – Secção Africa</a:t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>Praia, 18 de Maio de 2018</a:t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2200" dirty="0">
                <a:latin typeface="Book Antiqua" panose="02040602050305030304" pitchFamily="18" charset="0"/>
              </a:rPr>
              <a:t>Transportes Marítimos e Aéreos: Fatores de Desenvolvimento Económico de Africa</a:t>
            </a:r>
            <a:endParaRPr lang="x-none" sz="2200" dirty="0">
              <a:latin typeface="Book Antiqua" panose="02040602050305030304" pitchFamily="18" charset="0"/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44AB79AA-55BE-46A1-A192-13077A33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215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C577518-3286-49A1-A945-112D3B1F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107"/>
            <a:ext cx="10515600" cy="5262112"/>
          </a:xfrm>
        </p:spPr>
        <p:txBody>
          <a:bodyPr>
            <a:normAutofit fontScale="92500" lnSpcReduction="10000"/>
          </a:bodyPr>
          <a:lstStyle/>
          <a:p>
            <a:r>
              <a:rPr lang="pt-PT" sz="2400" dirty="0">
                <a:latin typeface="Book Antiqua" panose="02040602050305030304" pitchFamily="18" charset="0"/>
              </a:rPr>
              <a:t>Custo estimado da inadequação das infraestruturas de transporte: 30-40% dos bens do comércio intra-africano;</a:t>
            </a:r>
            <a:endParaRPr lang="x-none" sz="2400" dirty="0">
              <a:latin typeface="Book Antiqua" panose="02040602050305030304" pitchFamily="18" charset="0"/>
            </a:endParaRPr>
          </a:p>
          <a:p>
            <a:r>
              <a:rPr lang="pt-PT" sz="2400" dirty="0">
                <a:latin typeface="Book Antiqua" panose="02040602050305030304" pitchFamily="18" charset="0"/>
              </a:rPr>
              <a:t>Exportações </a:t>
            </a:r>
            <a:r>
              <a:rPr lang="pt-PT" sz="2400" dirty="0" err="1">
                <a:latin typeface="Book Antiqua" panose="02040602050305030304" pitchFamily="18" charset="0"/>
              </a:rPr>
              <a:t>intra-regionais</a:t>
            </a:r>
            <a:r>
              <a:rPr lang="pt-PT" sz="2400" dirty="0">
                <a:latin typeface="Book Antiqua" panose="02040602050305030304" pitchFamily="18" charset="0"/>
              </a:rPr>
              <a:t>: 17.7% do total das exportações, em 2016; 11.7%, em 1996;</a:t>
            </a:r>
            <a:endParaRPr lang="x-none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t-PT" sz="2400" dirty="0">
                <a:latin typeface="Book Antiqua" panose="02040602050305030304" pitchFamily="18" charset="0"/>
              </a:rPr>
              <a:t>      (55.2%, nas América; 59.4%, na Ásia; 68.7, na Europa)</a:t>
            </a:r>
            <a:endParaRPr lang="x-none" sz="2400" dirty="0">
              <a:latin typeface="Book Antiqua" panose="02040602050305030304" pitchFamily="18" charset="0"/>
            </a:endParaRPr>
          </a:p>
          <a:p>
            <a:r>
              <a:rPr lang="pt-PT" sz="2400" dirty="0">
                <a:latin typeface="Book Antiqua" panose="02040602050305030304" pitchFamily="18" charset="0"/>
              </a:rPr>
              <a:t>Peso do custo de transporte nas importações (2016): 21%, para os PMA; 19%, para os países encravados em vias de desenvolvimento; 22%, para os países ilhéus;</a:t>
            </a:r>
            <a:endParaRPr lang="x-none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t-PT" sz="2400" dirty="0">
                <a:latin typeface="Book Antiqua" panose="02040602050305030304" pitchFamily="18" charset="0"/>
              </a:rPr>
              <a:t>      (média mundial de 15%)</a:t>
            </a:r>
            <a:endParaRPr lang="x-none" sz="2400" dirty="0">
              <a:latin typeface="Book Antiqua" panose="02040602050305030304" pitchFamily="18" charset="0"/>
            </a:endParaRPr>
          </a:p>
          <a:p>
            <a:r>
              <a:rPr lang="pt-PT" sz="2400" dirty="0">
                <a:latin typeface="Book Antiqua" panose="02040602050305030304" pitchFamily="18" charset="0"/>
              </a:rPr>
              <a:t>Total do comércio: USD831 mil milhões, em 2016; USD236 mil milhões, em 2001;</a:t>
            </a:r>
            <a:endParaRPr lang="x-none" sz="2400" dirty="0">
              <a:latin typeface="Book Antiqua" panose="02040602050305030304" pitchFamily="18" charset="0"/>
            </a:endParaRPr>
          </a:p>
          <a:p>
            <a:r>
              <a:rPr lang="pt-PT" sz="2400" dirty="0">
                <a:latin typeface="Book Antiqua" panose="02040602050305030304" pitchFamily="18" charset="0"/>
              </a:rPr>
              <a:t>Total do comércio transportado por mar: 90%</a:t>
            </a:r>
            <a:endParaRPr lang="x-none" sz="2400" dirty="0">
              <a:latin typeface="Book Antiqua" panose="02040602050305030304" pitchFamily="18" charset="0"/>
            </a:endParaRPr>
          </a:p>
          <a:p>
            <a:r>
              <a:rPr lang="pt-PT" sz="2400" dirty="0">
                <a:latin typeface="Book Antiqua" panose="02040602050305030304" pitchFamily="18" charset="0"/>
              </a:rPr>
              <a:t>Peso nas exportações globais: 2.2%;</a:t>
            </a:r>
            <a:endParaRPr lang="x-none" sz="2400" dirty="0">
              <a:latin typeface="Book Antiqua" panose="02040602050305030304" pitchFamily="18" charset="0"/>
            </a:endParaRPr>
          </a:p>
          <a:p>
            <a:r>
              <a:rPr lang="pt-PT" sz="2400" dirty="0">
                <a:latin typeface="Book Antiqua" panose="02040602050305030304" pitchFamily="18" charset="0"/>
              </a:rPr>
              <a:t>Peso nas importações globais: 2.9%;</a:t>
            </a:r>
            <a:endParaRPr lang="x-none" sz="2400" dirty="0">
              <a:latin typeface="Book Antiqua" panose="02040602050305030304" pitchFamily="18" charset="0"/>
            </a:endParaRPr>
          </a:p>
          <a:p>
            <a:r>
              <a:rPr lang="pt-PT" sz="2400" dirty="0">
                <a:latin typeface="Book Antiqua" panose="02040602050305030304" pitchFamily="18" charset="0"/>
              </a:rPr>
              <a:t>Necessidades de investimento em </a:t>
            </a:r>
            <a:r>
              <a:rPr lang="pt-PT" sz="2400" dirty="0" err="1">
                <a:latin typeface="Book Antiqua" panose="02040602050305030304" pitchFamily="18" charset="0"/>
              </a:rPr>
              <a:t>infra-estruturas</a:t>
            </a:r>
            <a:r>
              <a:rPr lang="pt-PT" sz="2400" dirty="0">
                <a:latin typeface="Book Antiqua" panose="02040602050305030304" pitchFamily="18" charset="0"/>
              </a:rPr>
              <a:t> (est. </a:t>
            </a:r>
            <a:r>
              <a:rPr lang="pt-PT" sz="2400" dirty="0" err="1">
                <a:latin typeface="Book Antiqua" panose="02040602050305030304" pitchFamily="18" charset="0"/>
              </a:rPr>
              <a:t>AfDB</a:t>
            </a:r>
            <a:r>
              <a:rPr lang="pt-PT" sz="2400" dirty="0">
                <a:latin typeface="Book Antiqua" panose="02040602050305030304" pitchFamily="18" charset="0"/>
              </a:rPr>
              <a:t>): entre USD130 mil milhões e USD170 mil milhões, destinados sobretudo para o setor energético e dos transportes;</a:t>
            </a:r>
            <a:endParaRPr lang="x-none" sz="2400" dirty="0">
              <a:latin typeface="Book Antiqua" panose="02040602050305030304" pitchFamily="18" charset="0"/>
            </a:endParaRPr>
          </a:p>
          <a:p>
            <a:endParaRPr lang="x-none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553C9F1-8A45-4B54-8814-557FE791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78"/>
            <a:ext cx="10515600" cy="947957"/>
          </a:xfrm>
        </p:spPr>
        <p:txBody>
          <a:bodyPr>
            <a:normAutofit fontScale="90000"/>
          </a:bodyPr>
          <a:lstStyle/>
          <a:p>
            <a:pPr algn="ctr"/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>26ª Assembleia Parlamentar da Francofonia – Secção Africa</a:t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>Praia, 18 de Maio de 2018</a:t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2200" dirty="0">
                <a:latin typeface="Book Antiqua" panose="02040602050305030304" pitchFamily="18" charset="0"/>
              </a:rPr>
              <a:t>Transportes Marítimos e Aéreos: Fatores de Desenvolvimento Económico de Africa</a:t>
            </a:r>
            <a:endParaRPr lang="x-none" sz="2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EC9DD-8C68-405A-889C-7B7AC22C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68"/>
            <a:ext cx="10515600" cy="998290"/>
          </a:xfrm>
        </p:spPr>
        <p:txBody>
          <a:bodyPr>
            <a:normAutofit/>
          </a:bodyPr>
          <a:lstStyle/>
          <a:p>
            <a:pPr algn="ctr"/>
            <a:r>
              <a:rPr lang="pt-PT" sz="1300" dirty="0">
                <a:latin typeface="Book Antiqua" panose="02040602050305030304" pitchFamily="18" charset="0"/>
              </a:rPr>
              <a:t>26ª Assembleia Parlamentar da Francofonia – Secção Africa</a:t>
            </a:r>
            <a:br>
              <a:rPr lang="pt-PT" sz="1300" dirty="0">
                <a:latin typeface="Book Antiqua" panose="02040602050305030304" pitchFamily="18" charset="0"/>
              </a:rPr>
            </a:br>
            <a:r>
              <a:rPr lang="pt-PT" sz="1300" dirty="0">
                <a:latin typeface="Book Antiqua" panose="02040602050305030304" pitchFamily="18" charset="0"/>
              </a:rPr>
              <a:t>Praia, 18 de Maio de 2018</a:t>
            </a:r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2000" dirty="0">
                <a:latin typeface="Book Antiqua" panose="02040602050305030304" pitchFamily="18" charset="0"/>
              </a:rPr>
              <a:t>Transportes Marítimos e Aéreos: Fatores de Desenvolvimento Económico de Africa</a:t>
            </a:r>
            <a:endParaRPr lang="x-none" sz="2000" dirty="0">
              <a:latin typeface="Book Antiqua" panose="02040602050305030304" pitchFamily="18" charset="0"/>
            </a:endParaRPr>
          </a:p>
        </p:txBody>
      </p:sp>
      <p:sp>
        <p:nvSpPr>
          <p:cNvPr id="14" name="Marcador de Posição de Conteúdo 13">
            <a:extLst>
              <a:ext uri="{FF2B5EF4-FFF2-40B4-BE49-F238E27FC236}">
                <a16:creationId xmlns:a16="http://schemas.microsoft.com/office/drawing/2014/main" id="{C1B83688-A374-49EF-A0C9-32F8FB252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85"/>
            <a:ext cx="10515600" cy="4744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u="sng" dirty="0">
                <a:latin typeface="Book Antiqua" panose="02040602050305030304" pitchFamily="18" charset="0"/>
              </a:rPr>
              <a:t>Transporte marítimo africano:</a:t>
            </a:r>
          </a:p>
          <a:p>
            <a:r>
              <a:rPr lang="pt-PT" sz="2400" dirty="0">
                <a:latin typeface="Book Antiqua" panose="02040602050305030304" pitchFamily="18" charset="0"/>
              </a:rPr>
              <a:t>O tráfego marítimo representa 80% do total do comércio de África transportado por todos os modos de transportes. Por isso, o transporte marítimo tem um impacto significativo no crescimento económico de África;</a:t>
            </a:r>
          </a:p>
          <a:p>
            <a:r>
              <a:rPr lang="pt-PT" sz="2400" dirty="0">
                <a:latin typeface="Book Antiqua" panose="02040602050305030304" pitchFamily="18" charset="0"/>
              </a:rPr>
              <a:t>O tráfego marítimo em África é praticamente controlado por operadores marítimos dos países desenvolvidos;</a:t>
            </a:r>
          </a:p>
          <a:p>
            <a:r>
              <a:rPr lang="pt-PT" sz="2400" dirty="0">
                <a:latin typeface="Book Antiqua" panose="02040602050305030304" pitchFamily="18" charset="0"/>
              </a:rPr>
              <a:t>Companhias marítimas africanas – 1.2% do transporte mundial;</a:t>
            </a:r>
          </a:p>
          <a:p>
            <a:r>
              <a:rPr lang="pt-PT" sz="2400" dirty="0">
                <a:latin typeface="Book Antiqua" panose="02040602050305030304" pitchFamily="18" charset="0"/>
              </a:rPr>
              <a:t>Portos africanos – 6% do tráfego mundial; 3% do tráfego de contentores;</a:t>
            </a:r>
          </a:p>
          <a:p>
            <a:r>
              <a:rPr lang="pt-PT" sz="2400" dirty="0">
                <a:latin typeface="Book Antiqua" panose="02040602050305030304" pitchFamily="18" charset="0"/>
              </a:rPr>
              <a:t>5 maiores portos africanos – 11 milhões de contentores (TEU);</a:t>
            </a:r>
          </a:p>
          <a:p>
            <a:r>
              <a:rPr lang="pt-PT" sz="2400" dirty="0">
                <a:latin typeface="Book Antiqua" panose="02040602050305030304" pitchFamily="18" charset="0"/>
              </a:rPr>
              <a:t>5 maiores portos chineses – 120 milhões de contentores</a:t>
            </a:r>
            <a:endParaRPr lang="x-none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C577518-3286-49A1-A945-112D3B1F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413" y="1812022"/>
            <a:ext cx="8481270" cy="4320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u="sng" dirty="0">
                <a:latin typeface="Book Antiqua" panose="02040602050305030304" pitchFamily="18" charset="0"/>
              </a:rPr>
              <a:t>Os transportes aéreos como indutor de crescimento – Alguns números (2015)</a:t>
            </a:r>
          </a:p>
          <a:p>
            <a:endParaRPr lang="pt-PT" sz="2400" dirty="0">
              <a:latin typeface="Book Antiqua" panose="02040602050305030304" pitchFamily="18" charset="0"/>
            </a:endParaRPr>
          </a:p>
          <a:p>
            <a:r>
              <a:rPr lang="pt-PT" sz="2400" dirty="0">
                <a:latin typeface="Book Antiqua" panose="02040602050305030304" pitchFamily="18" charset="0"/>
              </a:rPr>
              <a:t>76.6 milhões de passageiros;</a:t>
            </a:r>
          </a:p>
          <a:p>
            <a:r>
              <a:rPr lang="pt-PT" sz="2400" dirty="0">
                <a:latin typeface="Book Antiqua" panose="02040602050305030304" pitchFamily="18" charset="0"/>
              </a:rPr>
              <a:t>1.033.398 </a:t>
            </a:r>
            <a:r>
              <a:rPr lang="pt-PT" sz="2400" dirty="0" err="1">
                <a:latin typeface="Book Antiqua" panose="02040602050305030304" pitchFamily="18" charset="0"/>
              </a:rPr>
              <a:t>vôos</a:t>
            </a:r>
            <a:r>
              <a:rPr lang="pt-PT" sz="2400" dirty="0">
                <a:latin typeface="Book Antiqua" panose="02040602050305030304" pitchFamily="18" charset="0"/>
              </a:rPr>
              <a:t>;</a:t>
            </a:r>
          </a:p>
          <a:p>
            <a:r>
              <a:rPr lang="pt-PT" sz="2400" dirty="0">
                <a:latin typeface="Book Antiqua" panose="02040602050305030304" pitchFamily="18" charset="0"/>
              </a:rPr>
              <a:t>369 aeroportos comerciais;</a:t>
            </a:r>
          </a:p>
          <a:p>
            <a:r>
              <a:rPr lang="pt-PT" sz="2400" dirty="0">
                <a:latin typeface="Book Antiqua" panose="02040602050305030304" pitchFamily="18" charset="0"/>
              </a:rPr>
              <a:t>244 companhias aéreas;</a:t>
            </a:r>
          </a:p>
          <a:p>
            <a:r>
              <a:rPr lang="pt-PT" sz="2400" dirty="0">
                <a:latin typeface="Book Antiqua" panose="02040602050305030304" pitchFamily="18" charset="0"/>
              </a:rPr>
              <a:t>38 provedores de serviços de navegação aérea;</a:t>
            </a:r>
          </a:p>
          <a:p>
            <a:r>
              <a:rPr lang="pt-PT" sz="2400" dirty="0">
                <a:latin typeface="Book Antiqua" panose="02040602050305030304" pitchFamily="18" charset="0"/>
              </a:rPr>
              <a:t>Total de empregos gerados, direta e indiretamente: 6.8 milhões, incluindo o sector do turismo; </a:t>
            </a:r>
            <a:endParaRPr lang="x-none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553C9F1-8A45-4B54-8814-557FE791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78"/>
            <a:ext cx="10515600" cy="947957"/>
          </a:xfrm>
        </p:spPr>
        <p:txBody>
          <a:bodyPr>
            <a:normAutofit fontScale="90000"/>
          </a:bodyPr>
          <a:lstStyle/>
          <a:p>
            <a:pPr algn="ctr"/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>26ª Assembleia Parlamentar da Francofonia – Secção Africa</a:t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>Praia, 18 de Maio de 2018</a:t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2200" dirty="0">
                <a:latin typeface="Book Antiqua" panose="02040602050305030304" pitchFamily="18" charset="0"/>
              </a:rPr>
              <a:t>Transportes Marítimos e Aéreos: Fatores de Desenvolvimento Económico de Africa</a:t>
            </a:r>
            <a:endParaRPr lang="x-none" sz="2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EC9DD-8C68-405A-889C-7B7AC22C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68"/>
            <a:ext cx="10515600" cy="998290"/>
          </a:xfrm>
        </p:spPr>
        <p:txBody>
          <a:bodyPr>
            <a:normAutofit/>
          </a:bodyPr>
          <a:lstStyle/>
          <a:p>
            <a:pPr algn="ctr"/>
            <a:r>
              <a:rPr lang="pt-PT" sz="1300" dirty="0">
                <a:latin typeface="Book Antiqua" panose="02040602050305030304" pitchFamily="18" charset="0"/>
              </a:rPr>
              <a:t>26ª Assembleia Parlamentar da Francofonia – Secção Africa</a:t>
            </a:r>
            <a:br>
              <a:rPr lang="pt-PT" sz="1300" dirty="0">
                <a:latin typeface="Book Antiqua" panose="02040602050305030304" pitchFamily="18" charset="0"/>
              </a:rPr>
            </a:br>
            <a:r>
              <a:rPr lang="pt-PT" sz="1300" dirty="0">
                <a:latin typeface="Book Antiqua" panose="02040602050305030304" pitchFamily="18" charset="0"/>
              </a:rPr>
              <a:t>Praia, 18 de Maio de 2018</a:t>
            </a:r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2000" dirty="0">
                <a:latin typeface="Book Antiqua" panose="02040602050305030304" pitchFamily="18" charset="0"/>
              </a:rPr>
              <a:t>Transportes Marítimos e Aéreos: Fatores de Desenvolvimento Económico de Africa</a:t>
            </a:r>
            <a:endParaRPr lang="x-none" sz="2000" dirty="0">
              <a:latin typeface="Book Antiqua" panose="02040602050305030304" pitchFamily="18" charset="0"/>
            </a:endParaRPr>
          </a:p>
        </p:txBody>
      </p:sp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276057B4-AA5F-465B-83DE-2A313B56D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7" y="1098958"/>
            <a:ext cx="10293291" cy="5612235"/>
          </a:xfrm>
        </p:spPr>
      </p:pic>
    </p:spTree>
    <p:extLst>
      <p:ext uri="{BB962C8B-B14F-4D97-AF65-F5344CB8AC3E}">
        <p14:creationId xmlns:p14="http://schemas.microsoft.com/office/powerpoint/2010/main" val="40550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F6D9D231-E27B-4B19-AF7C-BE4ADE932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43" y="1035463"/>
            <a:ext cx="9610355" cy="5682578"/>
          </a:xfr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553C9F1-8A45-4B54-8814-557FE791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56"/>
            <a:ext cx="10515600" cy="767389"/>
          </a:xfrm>
        </p:spPr>
        <p:txBody>
          <a:bodyPr>
            <a:normAutofit fontScale="90000"/>
          </a:bodyPr>
          <a:lstStyle/>
          <a:p>
            <a:pPr algn="ctr"/>
            <a:r>
              <a:rPr lang="pt-PT" sz="1300" dirty="0">
                <a:latin typeface="Book Antiqua" panose="02040602050305030304" pitchFamily="18" charset="0"/>
              </a:rPr>
              <a:t>26ª Assembleia Parlamentar da Francofonia – Secção Africa</a:t>
            </a:r>
            <a:br>
              <a:rPr lang="pt-PT" sz="1300" dirty="0">
                <a:latin typeface="Book Antiqua" panose="02040602050305030304" pitchFamily="18" charset="0"/>
              </a:rPr>
            </a:br>
            <a:r>
              <a:rPr lang="pt-PT" sz="1300" dirty="0">
                <a:latin typeface="Book Antiqua" panose="02040602050305030304" pitchFamily="18" charset="0"/>
              </a:rPr>
              <a:t>Praia, 18 de Maio de 2018</a:t>
            </a:r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2200" dirty="0">
                <a:latin typeface="Book Antiqua" panose="02040602050305030304" pitchFamily="18" charset="0"/>
              </a:rPr>
              <a:t>Transportes Marítimos e Aéreos: Fatores de Desenvolvimento Económico de Africa</a:t>
            </a:r>
            <a:endParaRPr lang="x-none" sz="2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EC9DD-8C68-405A-889C-7B7AC22C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68"/>
            <a:ext cx="10515600" cy="998290"/>
          </a:xfrm>
        </p:spPr>
        <p:txBody>
          <a:bodyPr>
            <a:normAutofit/>
          </a:bodyPr>
          <a:lstStyle/>
          <a:p>
            <a:pPr algn="ctr"/>
            <a:r>
              <a:rPr lang="pt-PT" sz="1300" dirty="0">
                <a:latin typeface="Book Antiqua" panose="02040602050305030304" pitchFamily="18" charset="0"/>
              </a:rPr>
              <a:t>26ª Assembleia Parlamentar da Francofonia – Secção Africa</a:t>
            </a:r>
            <a:br>
              <a:rPr lang="pt-PT" sz="1300" dirty="0">
                <a:latin typeface="Book Antiqua" panose="02040602050305030304" pitchFamily="18" charset="0"/>
              </a:rPr>
            </a:br>
            <a:r>
              <a:rPr lang="pt-PT" sz="1300" dirty="0">
                <a:latin typeface="Book Antiqua" panose="02040602050305030304" pitchFamily="18" charset="0"/>
              </a:rPr>
              <a:t>Praia, 18 de Maio de 2018</a:t>
            </a:r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2000" dirty="0">
                <a:latin typeface="Book Antiqua" panose="02040602050305030304" pitchFamily="18" charset="0"/>
              </a:rPr>
              <a:t>Transportes Marítimos e Aéreos: Fatores de Desenvolvimento Económico de Africa</a:t>
            </a:r>
            <a:endParaRPr lang="x-none" sz="2000" dirty="0">
              <a:latin typeface="Book Antiqua" panose="02040602050305030304" pitchFamily="18" charset="0"/>
            </a:endParaRPr>
          </a:p>
        </p:txBody>
      </p:sp>
      <p:sp>
        <p:nvSpPr>
          <p:cNvPr id="13" name="Marcador de Posição de Conteúdo 12">
            <a:extLst>
              <a:ext uri="{FF2B5EF4-FFF2-40B4-BE49-F238E27FC236}">
                <a16:creationId xmlns:a16="http://schemas.microsoft.com/office/drawing/2014/main" id="{BE6A1445-6184-476D-B764-4052D3E3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113" y="1411557"/>
            <a:ext cx="10049774" cy="4730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u="sng" dirty="0"/>
              <a:t>Conectividade facilita a atividade económica</a:t>
            </a:r>
          </a:p>
          <a:p>
            <a:pPr marL="0" indent="0">
              <a:buNone/>
            </a:pPr>
            <a:endParaRPr lang="pt-PT" sz="2000" b="1" dirty="0"/>
          </a:p>
          <a:p>
            <a:pPr marL="0" indent="0">
              <a:buNone/>
            </a:pPr>
            <a:r>
              <a:rPr lang="pt-PT" sz="2000" b="1" dirty="0"/>
              <a:t>Políticas públicas</a:t>
            </a:r>
            <a:r>
              <a:rPr lang="pt-PT" sz="20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/>
              <a:t>novas rotas e frequências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/>
              <a:t>redução do tempo de viagem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/>
              <a:t>tarifas mais baixas </a:t>
            </a:r>
          </a:p>
          <a:p>
            <a:pPr marL="0" indent="0">
              <a:buNone/>
            </a:pPr>
            <a:r>
              <a:rPr lang="pt-PT" sz="1600" b="1" dirty="0"/>
              <a:t>			                  </a:t>
            </a:r>
            <a:r>
              <a:rPr lang="pt-PT" sz="2000" b="1" dirty="0"/>
              <a:t>Crescimento do tráfego</a:t>
            </a:r>
            <a:endParaRPr lang="pt-PT" sz="2000" dirty="0"/>
          </a:p>
          <a:p>
            <a:pPr lvl="8">
              <a:buFont typeface="Wingdings" panose="05000000000000000000" pitchFamily="2" charset="2"/>
              <a:buChar char="Ø"/>
            </a:pPr>
            <a:r>
              <a:rPr lang="pt-PT" sz="2000" dirty="0"/>
              <a:t>Crescimento do turismo</a:t>
            </a:r>
          </a:p>
          <a:p>
            <a:pPr lvl="8">
              <a:buFont typeface="Wingdings" panose="05000000000000000000" pitchFamily="2" charset="2"/>
              <a:buChar char="Ø"/>
            </a:pPr>
            <a:r>
              <a:rPr lang="pt-PT" sz="2000" dirty="0"/>
              <a:t>Crescimento das trocas comerciais  </a:t>
            </a:r>
          </a:p>
          <a:p>
            <a:pPr lvl="8">
              <a:buFont typeface="Wingdings" panose="05000000000000000000" pitchFamily="2" charset="2"/>
              <a:buChar char="Ø"/>
            </a:pPr>
            <a:r>
              <a:rPr lang="pt-PT" sz="2000" dirty="0"/>
              <a:t>Atração de investimentos </a:t>
            </a:r>
          </a:p>
          <a:p>
            <a:pPr marL="3675062" lvl="8" indent="0">
              <a:buNone/>
            </a:pPr>
            <a:r>
              <a:rPr lang="pt-PT" sz="2000" dirty="0"/>
              <a:t>                                                        Aumento da produtividade</a:t>
            </a:r>
          </a:p>
          <a:p>
            <a:pPr marL="3675062" lvl="8" indent="0">
              <a:buNone/>
            </a:pPr>
            <a:r>
              <a:rPr lang="pt-PT" sz="2000" dirty="0"/>
              <a:t>                                                        Crescimento da economia                          </a:t>
            </a:r>
          </a:p>
          <a:p>
            <a:pPr marL="3675062" lvl="8" indent="0">
              <a:buNone/>
            </a:pPr>
            <a:r>
              <a:rPr lang="pt-PT" sz="2000" dirty="0"/>
              <a:t>                                                        Geração de empregos</a:t>
            </a:r>
            <a:endParaRPr lang="x-none" sz="2000" dirty="0"/>
          </a:p>
        </p:txBody>
      </p:sp>
      <p:pic>
        <p:nvPicPr>
          <p:cNvPr id="15" name="Gráfico 14" descr="Seta: Curva ligeira">
            <a:extLst>
              <a:ext uri="{FF2B5EF4-FFF2-40B4-BE49-F238E27FC236}">
                <a16:creationId xmlns:a16="http://schemas.microsoft.com/office/drawing/2014/main" id="{2F333498-F280-432F-B3D3-B9376AEC40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8475" y="5227607"/>
            <a:ext cx="914400" cy="914400"/>
          </a:xfrm>
          <a:prstGeom prst="rect">
            <a:avLst/>
          </a:prstGeom>
        </p:spPr>
      </p:pic>
      <p:pic>
        <p:nvPicPr>
          <p:cNvPr id="16" name="Gráfico 15" descr="Seta: Curva ligeira">
            <a:extLst>
              <a:ext uri="{FF2B5EF4-FFF2-40B4-BE49-F238E27FC236}">
                <a16:creationId xmlns:a16="http://schemas.microsoft.com/office/drawing/2014/main" id="{AD8C7D5E-A0FB-4C93-80BF-63BE18C403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4250" y="39512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553C9F1-8A45-4B54-8814-557FE791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56"/>
            <a:ext cx="10515600" cy="767389"/>
          </a:xfrm>
        </p:spPr>
        <p:txBody>
          <a:bodyPr>
            <a:normAutofit fontScale="90000"/>
          </a:bodyPr>
          <a:lstStyle/>
          <a:p>
            <a:pPr algn="ctr"/>
            <a:r>
              <a:rPr lang="pt-PT" sz="1300" dirty="0">
                <a:latin typeface="Book Antiqua" panose="02040602050305030304" pitchFamily="18" charset="0"/>
              </a:rPr>
              <a:t>26ª Assembleia Parlamentar da Francofonia – Secção Africa</a:t>
            </a:r>
            <a:br>
              <a:rPr lang="pt-PT" sz="1300" dirty="0">
                <a:latin typeface="Book Antiqua" panose="02040602050305030304" pitchFamily="18" charset="0"/>
              </a:rPr>
            </a:br>
            <a:r>
              <a:rPr lang="pt-PT" sz="1300" dirty="0">
                <a:latin typeface="Book Antiqua" panose="02040602050305030304" pitchFamily="18" charset="0"/>
              </a:rPr>
              <a:t>Praia, 18 de Maio de 2018</a:t>
            </a:r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1800" dirty="0">
                <a:latin typeface="Book Antiqua" panose="02040602050305030304" pitchFamily="18" charset="0"/>
              </a:rPr>
              <a:t/>
            </a:r>
            <a:br>
              <a:rPr lang="pt-PT" sz="1800" dirty="0">
                <a:latin typeface="Book Antiqua" panose="02040602050305030304" pitchFamily="18" charset="0"/>
              </a:rPr>
            </a:br>
            <a:r>
              <a:rPr lang="pt-PT" sz="2200" dirty="0">
                <a:latin typeface="Book Antiqua" panose="02040602050305030304" pitchFamily="18" charset="0"/>
              </a:rPr>
              <a:t>Transportes Marítimos e Aéreos: Fatores de Desenvolvimento Económico de Africa</a:t>
            </a:r>
            <a:endParaRPr lang="x-none" sz="2200" dirty="0">
              <a:latin typeface="Book Antiqua" panose="02040602050305030304" pitchFamily="18" charset="0"/>
            </a:endParaRPr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id="{08072D3C-EF4E-4F57-A873-E6E2ACBD4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dirty="0">
                <a:latin typeface="Book Antiqua" panose="02040602050305030304" pitchFamily="18" charset="0"/>
              </a:rPr>
              <a:t>Nem o crescimento económico e muito menos o desenvolvimento pode ter como indutor apenas um modo de transporte. </a:t>
            </a:r>
          </a:p>
          <a:p>
            <a:pPr algn="just"/>
            <a:endParaRPr lang="pt-PT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pt-PT" dirty="0">
                <a:latin typeface="Book Antiqua" panose="02040602050305030304" pitchFamily="18" charset="0"/>
              </a:rPr>
              <a:t>As evidências da correlação da intermodalidade com as funções económicas e com o espaço geográfico onde o crescimento realmente acontece são bem mais acentuadas.</a:t>
            </a:r>
            <a:endParaRPr lang="x-none" dirty="0">
              <a:latin typeface="Book Antiqua" panose="02040602050305030304" pitchFamily="18" charset="0"/>
            </a:endParaRPr>
          </a:p>
          <a:p>
            <a:pPr algn="just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847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481</Words>
  <Application>Microsoft Office PowerPoint</Application>
  <PresentationFormat>Ecrã Panorâmico</PresentationFormat>
  <Paragraphs>56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Wingdings</vt:lpstr>
      <vt:lpstr>Tema do Office</vt:lpstr>
      <vt:lpstr> 26ª Assembleia Parlamentar da Francofonia – Secção Africa Praia, 18 de Maio de 2018  Transportes Marítimos e Aéreos: Fatores de Desenvolvimento Económico de Africa</vt:lpstr>
      <vt:lpstr> 26ª Assembleia Parlamentar da Francofonia – Secção Africa Praia, 18 de Maio de 2018  Transportes Marítimos e Aéreos: Fatores de Desenvolvimento Económico de Africa</vt:lpstr>
      <vt:lpstr>26ª Assembleia Parlamentar da Francofonia – Secção Africa Praia, 18 de Maio de 2018  Transportes Marítimos e Aéreos: Fatores de Desenvolvimento Económico de Africa</vt:lpstr>
      <vt:lpstr> 26ª Assembleia Parlamentar da Francofonia – Secção Africa Praia, 18 de Maio de 2018  Transportes Marítimos e Aéreos: Fatores de Desenvolvimento Económico de Africa</vt:lpstr>
      <vt:lpstr>26ª Assembleia Parlamentar da Francofonia – Secção Africa Praia, 18 de Maio de 2018  Transportes Marítimos e Aéreos: Fatores de Desenvolvimento Económico de Africa</vt:lpstr>
      <vt:lpstr>26ª Assembleia Parlamentar da Francofonia – Secção Africa Praia, 18 de Maio de 2018  Transportes Marítimos e Aéreos: Fatores de Desenvolvimento Económico de Africa</vt:lpstr>
      <vt:lpstr>26ª Assembleia Parlamentar da Francofonia – Secção Africa Praia, 18 de Maio de 2018  Transportes Marítimos e Aéreos: Fatores de Desenvolvimento Económico de Africa</vt:lpstr>
      <vt:lpstr>26ª Assembleia Parlamentar da Francofonia – Secção Africa Praia, 18 de Maio de 2018  Transportes Marítimos e Aéreos: Fatores de Desenvolvimento Económico de Africa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26ª Assembleia Parlamentar da Francofonia – Secção Africa Praia, 18 de Maio de 2018  Transportes Marítimos e Aéreos: Fatores de Desenvolvimento Económico de Africa</dc:title>
  <dc:creator>Jorge Benchimol Duarte</dc:creator>
  <cp:lastModifiedBy>Windows User</cp:lastModifiedBy>
  <cp:revision>28</cp:revision>
  <dcterms:created xsi:type="dcterms:W3CDTF">2018-05-15T12:18:30Z</dcterms:created>
  <dcterms:modified xsi:type="dcterms:W3CDTF">2018-05-18T15:24:48Z</dcterms:modified>
</cp:coreProperties>
</file>